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9" r:id="rId2"/>
  </p:sldMasterIdLst>
  <p:notesMasterIdLst>
    <p:notesMasterId r:id="rId22"/>
  </p:notesMasterIdLst>
  <p:handoutMasterIdLst>
    <p:handoutMasterId r:id="rId23"/>
  </p:handoutMasterIdLst>
  <p:sldIdLst>
    <p:sldId id="323" r:id="rId3"/>
    <p:sldId id="321" r:id="rId4"/>
    <p:sldId id="342" r:id="rId5"/>
    <p:sldId id="395" r:id="rId6"/>
    <p:sldId id="396" r:id="rId7"/>
    <p:sldId id="369" r:id="rId8"/>
    <p:sldId id="397" r:id="rId9"/>
    <p:sldId id="399" r:id="rId10"/>
    <p:sldId id="423" r:id="rId11"/>
    <p:sldId id="401" r:id="rId12"/>
    <p:sldId id="425" r:id="rId13"/>
    <p:sldId id="403" r:id="rId14"/>
    <p:sldId id="404" r:id="rId15"/>
    <p:sldId id="405" r:id="rId16"/>
    <p:sldId id="408" r:id="rId17"/>
    <p:sldId id="426" r:id="rId18"/>
    <p:sldId id="409" r:id="rId19"/>
    <p:sldId id="412" r:id="rId20"/>
    <p:sldId id="424" r:id="rId21"/>
  </p:sldIdLst>
  <p:sldSz cx="6858000" cy="9144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99"/>
    <a:srgbClr val="FF3300"/>
    <a:srgbClr val="66CC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12" autoAdjust="0"/>
  </p:normalViewPr>
  <p:slideViewPr>
    <p:cSldViewPr>
      <p:cViewPr>
        <p:scale>
          <a:sx n="80" d="100"/>
          <a:sy n="80" d="100"/>
        </p:scale>
        <p:origin x="-1440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76353CD-408E-45FC-9C7C-6C6BFFF5AB1D}" type="datetimeFigureOut">
              <a:rPr lang="ko-KR" altLang="en-US"/>
              <a:pPr>
                <a:defRPr/>
              </a:pPr>
              <a:t>2019-07-11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79D1CAF-AA68-4C0D-B98C-344F46B8CC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EF806F95-0362-4503-B853-F384ED6C6205}" type="datetimeFigureOut">
              <a:rPr lang="ko-KR" altLang="en-US"/>
              <a:pPr>
                <a:defRPr/>
              </a:pPr>
              <a:t>2019-07-11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C0486B1-B2EB-4FD2-8F74-6EB7C5A90D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190316-C2A7-4B47-AF50-7A2DC603214F}" type="slidenum">
              <a:rPr lang="ko-KR" altLang="en-US" smtClean="0"/>
              <a:pPr/>
              <a:t>2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2FD4A-608B-4A4F-B530-BF24A2D132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09FEC-5372-4951-82ED-C421D86CBE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6BB4E-B11E-4C87-9137-8FFCA9C7B2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076828" y="59269"/>
            <a:ext cx="1646635" cy="816186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34541" y="59269"/>
            <a:ext cx="4827984" cy="81618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6A8FD-AFBB-4585-B5CD-BF40FD1069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>
            <a:spLocks noChangeArrowheads="1"/>
          </p:cNvSpPr>
          <p:nvPr userDrawn="1"/>
        </p:nvSpPr>
        <p:spPr bwMode="auto">
          <a:xfrm>
            <a:off x="134938" y="8597900"/>
            <a:ext cx="750887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ko-KR" altLang="en-US" sz="1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8FF05-8178-4330-B864-E362CE6196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566F-FB1C-4830-83BE-9D4BEB2C5B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48347-D98A-4482-B3EC-A05E935BCF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04788" y="2652184"/>
            <a:ext cx="3201591" cy="55689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20682" y="2652184"/>
            <a:ext cx="3202781" cy="55689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EFB8-5B40-495F-BEBB-90D192A906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22B6B-7CFE-439D-9FFF-833213242B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3DD89-BC72-4DEF-8159-0B63EB9A11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auto">
          <a:xfrm>
            <a:off x="4608513" y="179388"/>
            <a:ext cx="2133600" cy="5048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latin typeface="Arial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8618-2441-46BD-9C93-1F30F6F349C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4288" y="8796338"/>
            <a:ext cx="8223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900" b="1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b="1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신우리 </a:t>
            </a:r>
            <a:r>
              <a:rPr lang="ko-KR" altLang="en-US" sz="900" b="1" i="1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여행팀</a:t>
            </a:r>
            <a:r>
              <a:rPr lang="en-US" altLang="ko-KR" sz="900" b="1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]</a:t>
            </a:r>
            <a:endParaRPr lang="ko-KR" altLang="en-US" sz="900" b="1" i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1" name="Picture 5" descr="C:\Documents and Settings\Administrator\My Documents\My Pictures\로고\동신 신한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39713"/>
            <a:ext cx="159543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Line 15"/>
          <p:cNvSpPr>
            <a:spLocks noChangeShapeType="1"/>
          </p:cNvSpPr>
          <p:nvPr userDrawn="1"/>
        </p:nvSpPr>
        <p:spPr bwMode="auto">
          <a:xfrm>
            <a:off x="52388" y="730250"/>
            <a:ext cx="6748462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19" r:id="rId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788" y="2652713"/>
            <a:ext cx="651827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41" tIns="47871" rIns="95741" bIns="47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65738" y="8750300"/>
            <a:ext cx="1547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1" tIns="47871" rIns="95741" bIns="4787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000" b="1" u="none">
                <a:solidFill>
                  <a:schemeClr val="bg2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>
              <a:defRPr/>
            </a:pPr>
            <a:fld id="{C486153D-894C-4EA1-9DCB-CB9CFD248B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58738"/>
            <a:ext cx="35480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41" tIns="47871" rIns="95741" bIns="478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58763" y="1581150"/>
            <a:ext cx="6965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400" b="1" smtClean="0">
                <a:latin typeface="맑은 고딕" pitchFamily="50" charset="-127"/>
                <a:ea typeface="맑은 고딕" pitchFamily="50" charset="-127"/>
              </a:rPr>
              <a:t>       </a:t>
            </a:r>
          </a:p>
        </p:txBody>
      </p:sp>
      <p:sp>
        <p:nvSpPr>
          <p:cNvPr id="2054" name="Line 15"/>
          <p:cNvSpPr>
            <a:spLocks noChangeShapeType="1"/>
          </p:cNvSpPr>
          <p:nvPr/>
        </p:nvSpPr>
        <p:spPr bwMode="auto">
          <a:xfrm>
            <a:off x="52388" y="730250"/>
            <a:ext cx="6748462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3079" name="Picture 10" descr="더나은SH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29188" y="195263"/>
            <a:ext cx="18653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20" r:id="rId7"/>
    <p:sldLayoutId id="2147484415" r:id="rId8"/>
    <p:sldLayoutId id="2147484416" r:id="rId9"/>
    <p:sldLayoutId id="2147484417" r:id="rId10"/>
    <p:sldLayoutId id="2147484418" r:id="rId11"/>
  </p:sldLayoutIdLst>
  <p:transition>
    <p:zoom/>
  </p:transition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500063" y="1563688"/>
            <a:ext cx="1300162" cy="1208087"/>
            <a:chOff x="335" y="1163"/>
            <a:chExt cx="1550" cy="1360"/>
          </a:xfrm>
        </p:grpSpPr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335" y="1163"/>
              <a:ext cx="1550" cy="1360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원신한 Bold" pitchFamily="50" charset="-127"/>
                <a:ea typeface="원신한 Bold" pitchFamily="50" charset="-127"/>
              </a:endParaRPr>
            </a:p>
          </p:txBody>
        </p:sp>
        <p:graphicFrame>
          <p:nvGraphicFramePr>
            <p:cNvPr id="1026" name="Object 9"/>
            <p:cNvGraphicFramePr>
              <a:graphicFrameLocks noChangeAspect="1"/>
            </p:cNvGraphicFramePr>
            <p:nvPr/>
          </p:nvGraphicFramePr>
          <p:xfrm>
            <a:off x="542" y="1203"/>
            <a:ext cx="1139" cy="1270"/>
          </p:xfrm>
          <a:graphic>
            <a:graphicData uri="http://schemas.openxmlformats.org/presentationml/2006/ole">
              <p:oleObj spid="_x0000_s1026" name="비트맵 이미지" r:id="rId3" imgW="1352381" imgH="1448002" progId="PBrush">
                <p:embed/>
              </p:oleObj>
            </a:graphicData>
          </a:graphic>
        </p:graphicFrame>
      </p:grp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2017713" y="1563688"/>
            <a:ext cx="4079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571625" y="7988300"/>
            <a:ext cx="4000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신한은행</a:t>
            </a:r>
            <a:r>
              <a:rPr lang="ko-KR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에스버드</a:t>
            </a:r>
            <a:r>
              <a:rPr lang="ko-KR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여자농구단</a:t>
            </a:r>
            <a:endParaRPr lang="ko-KR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2941325" y="7399338"/>
            <a:ext cx="101662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2019. 07</a:t>
            </a:r>
            <a:endParaRPr lang="en-US" altLang="ko-KR" sz="1500" dirty="0"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1031" name="Line 14"/>
          <p:cNvSpPr>
            <a:spLocks noChangeShapeType="1"/>
          </p:cNvSpPr>
          <p:nvPr/>
        </p:nvSpPr>
        <p:spPr bwMode="auto">
          <a:xfrm>
            <a:off x="2017713" y="2770188"/>
            <a:ext cx="4079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916113" y="1604963"/>
            <a:ext cx="4318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신한은행</a:t>
            </a: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에스버드</a:t>
            </a: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여자농구단</a:t>
            </a:r>
            <a:endParaRPr lang="en-US" altLang="ko-KR" sz="1700" dirty="0"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ko-KR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2019-20</a:t>
            </a:r>
            <a:r>
              <a:rPr lang="ko-KR" alt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시즌 </a:t>
            </a:r>
            <a:r>
              <a:rPr lang="ko-KR" alt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이벤트 대행사  </a:t>
            </a:r>
          </a:p>
          <a:p>
            <a:pPr algn="ctr">
              <a:spcBef>
                <a:spcPct val="50000"/>
              </a:spcBef>
              <a:defRPr/>
            </a:pP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 선정을 위한 제안 요청서 </a:t>
            </a:r>
          </a:p>
        </p:txBody>
      </p:sp>
      <p:pic>
        <p:nvPicPr>
          <p:cNvPr id="1033" name="Picture 2" descr="\\main.sdrive.shinhan.com\ENT\SH0010002\SLibrary\차 폴더\2017년\171229_2018년 경영계획(주인 이동철)\171228_전략목표 켈리\캘리_흑색_아웃라인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52425"/>
            <a:ext cx="213518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21275" y="8750300"/>
            <a:ext cx="1547813" cy="336550"/>
          </a:xfrm>
          <a:noFill/>
        </p:spPr>
        <p:txBody>
          <a:bodyPr/>
          <a:lstStyle/>
          <a:p>
            <a:fld id="{DB714C00-8ED5-43E9-A0D6-1E71F911FAB8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  <p:sp>
        <p:nvSpPr>
          <p:cNvPr id="14339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925638" y="900113"/>
          <a:ext cx="30060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08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제 안 서 평 가 기준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46" name="TextBox 22"/>
          <p:cNvSpPr txBox="1">
            <a:spLocks noChangeArrowheads="1"/>
          </p:cNvSpPr>
          <p:nvPr/>
        </p:nvSpPr>
        <p:spPr bwMode="auto">
          <a:xfrm>
            <a:off x="549275" y="1365250"/>
            <a:ext cx="5745163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평가원칙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제안자가 제출한 제안서는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“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제한 경쟁을 통한 협상에 의한 계약체결에 따라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기술능력 평가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(80%)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와 입찰가격평가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(20%)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로 나누어 실시한다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제안내용에 대한 평가는 평가위원회를 구성하여 평가하고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제안서에 기재되지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않은 사항은 평가하지 않는다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평가는 제안업체별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Presentation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실시 후 평가한다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미 참가시 평가점수는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점으로 처리한다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평가위원회에 제안서를 제출한 업체에게 보완자료 등 필요한 자료를 추가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제출하게 할 수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 항목별 평가기준은 입찰공고일 기준으로 하고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평가점수는 소수점 둘째 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자리에서 반올림하여 평가한다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바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평가내용 및 평가결과 관련 서류는 비공개로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평가결과에 대하여 이의를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신청할 수 없다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평가항목 및 배점기준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평가항목 및 배점기준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92150" y="5940425"/>
          <a:ext cx="5526360" cy="2131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80"/>
                <a:gridCol w="1224136"/>
                <a:gridCol w="792088"/>
                <a:gridCol w="2304256"/>
              </a:tblGrid>
              <a:tr h="4753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구   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배점한도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   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0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기술능력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제안평가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(60)</a:t>
                      </a: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업체평가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(20)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4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입찰가격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평점산식은 뒷면 참고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3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88FE107-030D-45C8-9A66-596210E60E68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60350" y="971550"/>
            <a:ext cx="6399213" cy="7848600"/>
          </a:xfrm>
          <a:prstGeom prst="roundRect">
            <a:avLst>
              <a:gd name="adj" fmla="val 4097"/>
            </a:avLst>
          </a:prstGeom>
          <a:solidFill>
            <a:srgbClr val="FFFFFF">
              <a:alpha val="85097"/>
            </a:srgbClr>
          </a:solidFill>
          <a:ln w="12700" algn="ctr">
            <a:solidFill>
              <a:srgbClr val="C0C0C0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lIns="252000" tIns="0" rIns="252000" bIns="0" anchor="ctr"/>
          <a:lstStyle/>
          <a:p>
            <a:pPr latinLnBrk="0">
              <a:defRPr/>
            </a:pPr>
            <a:r>
              <a:rPr lang="ko-KR" altLang="ko-KR" sz="1200" b="1" dirty="0">
                <a:latin typeface="원신한 Bold" pitchFamily="50" charset="-127"/>
                <a:ea typeface="원신한 Bold" pitchFamily="50" charset="-127"/>
              </a:rPr>
              <a:t>입찰가격 평점산식</a:t>
            </a:r>
            <a:endParaRPr lang="en-US" altLang="ko-KR" sz="1200" b="1" dirty="0">
              <a:latin typeface="원신한 Bold" pitchFamily="50" charset="-127"/>
              <a:ea typeface="원신한 Bold" pitchFamily="50" charset="-127"/>
            </a:endParaRPr>
          </a:p>
          <a:p>
            <a:pPr latinLnBrk="0"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입찰가격을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80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이상으로 입찰한 자에 대한 평가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   </a:t>
            </a:r>
          </a:p>
          <a:p>
            <a:pPr latinLnBrk="0"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최저입찰가격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유효한 입찰자중 최저입찰가격으로 하되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입찰가격이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미만일 경우에는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으로 계산 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 평가대상자의 입찰가격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예정가격의 작성을 생략한 경우에는 추정가격을 예정가격으로 적용함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 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입찰가격을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80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미만인 입찰한 자에 대한 평가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 </a:t>
            </a: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최저입찰가격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유효한 입찰자중 최저입찰가격으로 하되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입찰가격이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미만일 경우에는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으로 계산 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 평가대상자의 입찰가격으로 하되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입찰가격이 예정가격의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미만일 경우에는 배점한도의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30%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에 해당하는 평점을 부여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*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예정가격의 작성을 생략한 경우에는 추정가격을 예정가격으로 적용함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 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 평점산식에 의한 계산결과 소수점 이하의 숫자가 있는 경우에는 소수점 다섯째 자리 에서 반올림함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185738" indent="-185738">
              <a:lnSpc>
                <a:spcPct val="120000"/>
              </a:lnSpc>
              <a:spcBef>
                <a:spcPct val="70000"/>
              </a:spcBef>
              <a:buClr>
                <a:schemeClr val="tx1"/>
              </a:buClr>
              <a:tabLst>
                <a:tab pos="450850" algn="l"/>
                <a:tab pos="546100" algn="l"/>
              </a:tabLst>
              <a:defRPr/>
            </a:pPr>
            <a:endParaRPr lang="ko-KR" altLang="ko-KR" sz="1200" dirty="0">
              <a:latin typeface="맑은 고딕" pitchFamily="50" charset="-127"/>
              <a:ea typeface="맑은 고딕" pitchFamily="50" charset="-127"/>
              <a:sym typeface="Wingdings 3" pitchFamily="18" charset="2"/>
            </a:endParaRPr>
          </a:p>
        </p:txBody>
      </p:sp>
      <p:sp>
        <p:nvSpPr>
          <p:cNvPr id="15364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pic>
        <p:nvPicPr>
          <p:cNvPr id="15365" name="그림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413" y="2268538"/>
            <a:ext cx="41052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그림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4964113"/>
            <a:ext cx="6192837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2CBE84-704B-40F9-8F94-C617C4481A2B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12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6387" name="TextBox 22"/>
          <p:cNvSpPr txBox="1">
            <a:spLocks noChangeArrowheads="1"/>
          </p:cNvSpPr>
          <p:nvPr/>
        </p:nvSpPr>
        <p:spPr bwMode="auto">
          <a:xfrm>
            <a:off x="188913" y="827088"/>
            <a:ext cx="1030287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/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평가기준표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88913" y="1116013"/>
          <a:ext cx="6525549" cy="622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604865"/>
                <a:gridCol w="129614"/>
                <a:gridCol w="849697"/>
                <a:gridCol w="1944216"/>
                <a:gridCol w="360040"/>
                <a:gridCol w="360040"/>
                <a:gridCol w="360040"/>
                <a:gridCol w="281238"/>
                <a:gridCol w="281238"/>
                <a:gridCol w="281238"/>
                <a:gridCol w="281238"/>
                <a:gridCol w="360038"/>
              </a:tblGrid>
              <a:tr h="32081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구 분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평가항목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소 계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 점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평가 결과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 고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65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7543">
                <a:tc rowSpan="11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안 평 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운영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경기운영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  계  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5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응원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609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마케팅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   문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마케팅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09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이벤트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53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스폰서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유   치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678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인력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운영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의전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경호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3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아나운서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465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응원단장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465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치어팀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9251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독창성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독창성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신한만의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응원문화 계획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차별화된 연고지 홍보방안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24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 점 소 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-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555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 체 평 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 연혁 및 경험도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   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55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 이벤트 대행 실적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55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 소 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-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555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총 배 점 누 계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80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-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562" name="TextBox 4"/>
          <p:cNvSpPr txBox="1">
            <a:spLocks noChangeArrowheads="1"/>
          </p:cNvSpPr>
          <p:nvPr/>
        </p:nvSpPr>
        <p:spPr bwMode="auto">
          <a:xfrm>
            <a:off x="115888" y="7596188"/>
            <a:ext cx="5746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※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주의사항</a:t>
            </a:r>
            <a:endParaRPr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본 평가기준표는 계약의 중요한 전제조건으로 본 계약 체결 후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전제조건이 충족되지</a:t>
            </a:r>
            <a:endParaRPr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   못하는 경우 발주자는 계약해지를 요청할 수 있음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6563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048250" y="8750300"/>
            <a:ext cx="1547813" cy="336550"/>
          </a:xfrm>
          <a:noFill/>
        </p:spPr>
        <p:txBody>
          <a:bodyPr/>
          <a:lstStyle/>
          <a:p>
            <a:fld id="{F07B77F3-DF1B-42C5-AFCF-99DADDD95065}" type="slidenum">
              <a:rPr lang="en-US" altLang="ko-KR" smtClean="0"/>
              <a:pPr/>
              <a:t>13</a:t>
            </a:fld>
            <a:endParaRPr lang="en-US" altLang="ko-KR" smtClean="0"/>
          </a:p>
        </p:txBody>
      </p:sp>
      <p:sp>
        <p:nvSpPr>
          <p:cNvPr id="17411" name="TextBox 22"/>
          <p:cNvSpPr txBox="1">
            <a:spLocks noChangeArrowheads="1"/>
          </p:cNvSpPr>
          <p:nvPr/>
        </p:nvSpPr>
        <p:spPr bwMode="auto">
          <a:xfrm>
            <a:off x="476250" y="736600"/>
            <a:ext cx="178752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평가항목별 평가방법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경기운영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경기운영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9125" y="1744663"/>
          <a:ext cx="5688630" cy="336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2898685"/>
                <a:gridCol w="572100"/>
                <a:gridCol w="576064"/>
                <a:gridCol w="504055"/>
              </a:tblGrid>
              <a:tr h="4788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등급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333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경기운영 부문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(5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계획의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·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예산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적정성을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A.B.C.D.E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로 분류하고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33227">
                <a:tc gridSpan="5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경기운영이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「한국여자농구연맹」에서 정하는 규정을 준수하는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경기진행을 위한 사전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사후 장치설치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철거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작업이 적정한지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주최측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한국여자농구연맹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요청사항에 신속히 대응할 수 있는지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경기진행을 위한 인력배치 및 운영계획은 적정한지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하프타임 및 쿼터간 이벤트와 경기간 연결은 자연스러운지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 중 돌발 상황에 대한 대처계획이 적정한지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 후 경기장 정리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선수 인터뷰 등 진행을 위한 운영계획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인원배치는 적정한지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34" name="TextBox 22"/>
          <p:cNvSpPr txBox="1">
            <a:spLocks noChangeArrowheads="1"/>
          </p:cNvSpPr>
          <p:nvPr/>
        </p:nvSpPr>
        <p:spPr bwMode="auto">
          <a:xfrm>
            <a:off x="476250" y="5148263"/>
            <a:ext cx="14906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응원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19125" y="5580063"/>
          <a:ext cx="5688013" cy="3146426"/>
        </p:xfrm>
        <a:graphic>
          <a:graphicData uri="http://schemas.openxmlformats.org/drawingml/2006/table">
            <a:tbl>
              <a:tblPr/>
              <a:tblGrid>
                <a:gridCol w="1138238"/>
                <a:gridCol w="2898775"/>
                <a:gridCol w="571500"/>
                <a:gridCol w="576262"/>
                <a:gridCol w="503238"/>
              </a:tblGrid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등급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비고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응원 부문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(5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계획의 타당성</a:t>
                      </a: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kumimoji="0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· </a:t>
                      </a:r>
                      <a:r>
                        <a:rPr kumimoji="0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kumimoji="0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예산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적정성을 </a:t>
                      </a: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A.B.C.D.E</a:t>
                      </a:r>
                      <a:r>
                        <a:rPr kumimoji="0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로 분류하고 평가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kumimoji="0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335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참신한 방법과 효과적인 응원단 응원을 통한 관중 결집능력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전체응원 및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선수별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 맞춤형 응원이 적절히 안분되었는지 여부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경기 시작 전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하프타임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각쿼터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 및 경기종료 후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응집력있는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 응원유도 아이템이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  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있는지 여부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적절한 음악 및 음향 등을 활용하여 효과적으로 응원단을 지원하고 있는지 여부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치어리더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장내아나운서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응원단장 등의 매끄러운 진행 여부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57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4976813" y="8750300"/>
            <a:ext cx="1547812" cy="336550"/>
          </a:xfrm>
          <a:noFill/>
        </p:spPr>
        <p:txBody>
          <a:bodyPr/>
          <a:lstStyle/>
          <a:p>
            <a:fld id="{CFC07E36-78BB-452C-B681-7BC8EE133E85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14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8435" name="TextBox 22"/>
          <p:cNvSpPr txBox="1">
            <a:spLocks noChangeArrowheads="1"/>
          </p:cNvSpPr>
          <p:nvPr/>
        </p:nvSpPr>
        <p:spPr bwMode="auto">
          <a:xfrm>
            <a:off x="476250" y="736600"/>
            <a:ext cx="1643063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마케팅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마케팅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9125" y="1474788"/>
          <a:ext cx="5688630" cy="2159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2898685"/>
                <a:gridCol w="572100"/>
                <a:gridCol w="576064"/>
                <a:gridCol w="504055"/>
              </a:tblGrid>
              <a:tr h="2788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등급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30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마케팅 부문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(10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계획의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·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예산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적정성을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A.B.C.D.E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로 분류하고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1309">
                <a:tc gridSpan="5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서포터즈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및 관람객 유치 증대를 위한 적절한 마케팅 계획 및 실행방안을 가지고 있는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지 여부 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시즌 전체적인 마케팅 방안 계획 및 실행방안이 구체적이고 적절한지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58" name="TextBox 22"/>
          <p:cNvSpPr txBox="1">
            <a:spLocks noChangeArrowheads="1"/>
          </p:cNvSpPr>
          <p:nvPr/>
        </p:nvSpPr>
        <p:spPr bwMode="auto">
          <a:xfrm>
            <a:off x="476250" y="6316663"/>
            <a:ext cx="19272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3)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스폰서 유치부문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19125" y="6778625"/>
          <a:ext cx="5688630" cy="18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2898685"/>
                <a:gridCol w="572100"/>
                <a:gridCol w="576064"/>
                <a:gridCol w="504055"/>
              </a:tblGrid>
              <a:tr h="2448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등급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6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스폰서유치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(5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계획의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·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예산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적정성을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A.B.C.D.E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로 분류하고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040">
                <a:tc gridSpan="5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경기장 장치장식물을 활용한 광고유치로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다양한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스폰업체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유치를 통한 예산 절감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※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 제출 당시 확정된 스폰서 유치 실적이 있을 경우 가점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확정 또는 진행 자료 제출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81" name="TextBox 22"/>
          <p:cNvSpPr txBox="1">
            <a:spLocks noChangeArrowheads="1"/>
          </p:cNvSpPr>
          <p:nvPr/>
        </p:nvSpPr>
        <p:spPr bwMode="auto">
          <a:xfrm>
            <a:off x="476250" y="3736975"/>
            <a:ext cx="1731963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이벤트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19125" y="4197350"/>
          <a:ext cx="5688630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2898685"/>
                <a:gridCol w="572100"/>
                <a:gridCol w="576064"/>
                <a:gridCol w="504055"/>
              </a:tblGrid>
              <a:tr h="2448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등급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6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이벤트 부문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(10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계획의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·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예산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적정성을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A.B.C.D.E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로 분류하고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040">
                <a:tc gridSpan="5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이벤트의 독창성 및 정확성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동원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운영계획의 실효성이 우수한지 여부에 대한 평가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제안된 이벤트시행이 구단 홍보 및 이미지 개선에 도움이 되는지 여부 평가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2019-20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시즌 이벤트 계획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504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048250" y="8750300"/>
            <a:ext cx="1547813" cy="336550"/>
          </a:xfrm>
          <a:noFill/>
        </p:spPr>
        <p:txBody>
          <a:bodyPr/>
          <a:lstStyle/>
          <a:p>
            <a:fld id="{878809D9-6B92-4302-80C3-8FA144E9FB65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15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9459" name="TextBox 22"/>
          <p:cNvSpPr txBox="1">
            <a:spLocks noChangeArrowheads="1"/>
          </p:cNvSpPr>
          <p:nvPr/>
        </p:nvSpPr>
        <p:spPr bwMode="auto">
          <a:xfrm>
            <a:off x="476250" y="736600"/>
            <a:ext cx="1908175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인력운영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의전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 •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경호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9125" y="1474788"/>
          <a:ext cx="5688630" cy="2159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2898685"/>
                <a:gridCol w="572100"/>
                <a:gridCol w="576064"/>
                <a:gridCol w="504055"/>
              </a:tblGrid>
              <a:tr h="2788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등급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30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의전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경호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(5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계획의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·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예산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적정성을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A.B.C.D.E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로 분류하고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1309">
                <a:tc gridSpan="5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평일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휴일 경기에 따라 경기장 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외 경호 및 안내요원 배치 상태의 적절한지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비상상황 발생시 대피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유도계획은 적절한지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VIP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및 선수단 동선 확보 및 경호계획은 적절한지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82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19483" name="TextBox 22"/>
          <p:cNvSpPr txBox="1">
            <a:spLocks noChangeArrowheads="1"/>
          </p:cNvSpPr>
          <p:nvPr/>
        </p:nvSpPr>
        <p:spPr bwMode="auto">
          <a:xfrm>
            <a:off x="476250" y="3779838"/>
            <a:ext cx="2117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장내 아나운서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620713" y="4211638"/>
          <a:ext cx="5688631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338"/>
                <a:gridCol w="2640094"/>
                <a:gridCol w="1168129"/>
                <a:gridCol w="632070"/>
              </a:tblGrid>
              <a:tr h="2042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등급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2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장내 아나운서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 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(5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계획의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·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예산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적정성을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A.B.C.D.E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로 분류하고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6639"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b="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 內 프로필 참조</a:t>
                      </a:r>
                      <a:endParaRPr lang="en-US" altLang="ko-KR" sz="1100" b="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b="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프로농구단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장내 아나운서 수행 경력</a:t>
                      </a:r>
                      <a:r>
                        <a:rPr lang="ko-KR" altLang="en-US" sz="1100" b="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및 숙련도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기타 장내 아나운서 수행에 필요한 경험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자격 보유 등 적합도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503" name="TextBox 22"/>
          <p:cNvSpPr txBox="1">
            <a:spLocks noChangeArrowheads="1"/>
          </p:cNvSpPr>
          <p:nvPr/>
        </p:nvSpPr>
        <p:spPr bwMode="auto">
          <a:xfrm>
            <a:off x="476250" y="6310313"/>
            <a:ext cx="17383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3)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응원단장부문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620713" y="6713538"/>
          <a:ext cx="5688631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338"/>
                <a:gridCol w="2640094"/>
                <a:gridCol w="1168129"/>
                <a:gridCol w="632070"/>
              </a:tblGrid>
              <a:tr h="2042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등급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2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응원 단장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 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(5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계획의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·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예산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적정성을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A.B.C.D.E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로 분류하고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6639"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b="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 內 프로필 참조</a:t>
                      </a:r>
                      <a:endParaRPr lang="en-US" altLang="ko-KR" sz="1100" b="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b="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프로농구단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응원단장 수행 경력 및 숙련도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기타 응원단장 수행에 필요한 경험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자격 보유 등 적합도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048250" y="8750300"/>
            <a:ext cx="1547813" cy="336550"/>
          </a:xfrm>
          <a:noFill/>
        </p:spPr>
        <p:txBody>
          <a:bodyPr/>
          <a:lstStyle/>
          <a:p>
            <a:fld id="{A40A2128-889D-4DB0-92B0-062EDD534A01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16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19125" y="4186238"/>
          <a:ext cx="5688630" cy="18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2898685"/>
                <a:gridCol w="572100"/>
                <a:gridCol w="576064"/>
                <a:gridCol w="504055"/>
              </a:tblGrid>
              <a:tr h="2448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등급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6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독창성 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(5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계획의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·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예산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적정성을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A.B.C.D.E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로 분류하고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040">
                <a:tc gridSpan="5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신한만의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특화된 응원문화 개발을 위한 아이디어 제시 및 실행방안의 타당성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연고지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활성화를 위한 차별화된 홍보방안 제시 여부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05" name="TextBox 22"/>
          <p:cNvSpPr txBox="1">
            <a:spLocks noChangeArrowheads="1"/>
          </p:cNvSpPr>
          <p:nvPr/>
        </p:nvSpPr>
        <p:spPr bwMode="auto">
          <a:xfrm>
            <a:off x="476250" y="3443288"/>
            <a:ext cx="163512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독창성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독창성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sp>
        <p:nvSpPr>
          <p:cNvPr id="20506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20507" name="TextBox 22"/>
          <p:cNvSpPr txBox="1">
            <a:spLocks noChangeArrowheads="1"/>
          </p:cNvSpPr>
          <p:nvPr/>
        </p:nvSpPr>
        <p:spPr bwMode="auto">
          <a:xfrm>
            <a:off x="404813" y="827088"/>
            <a:ext cx="16351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4)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치어팀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620713" y="1241425"/>
          <a:ext cx="5688631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338"/>
                <a:gridCol w="2640094"/>
                <a:gridCol w="1168129"/>
                <a:gridCol w="632070"/>
              </a:tblGrid>
              <a:tr h="2042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등급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2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치어팀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 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(5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계획의 타당성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·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관리능력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예산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적정성을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A.B.C.D.E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로 분류하고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6639"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b="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 內 프로필 참조</a:t>
                      </a:r>
                      <a:endParaRPr lang="en-US" altLang="ko-KR" sz="1100" b="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b="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프로농구단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b="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치어팀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수행 경력 및 숙련도</a:t>
                      </a:r>
                      <a:endParaRPr lang="en-US" altLang="ko-KR" sz="1100" b="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기타 </a:t>
                      </a:r>
                      <a:r>
                        <a:rPr lang="ko-KR" altLang="en-US" sz="1100" b="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치어팀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수행에 필요한 경험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자격 보유 등 적합도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048250" y="8678863"/>
            <a:ext cx="1547813" cy="336550"/>
          </a:xfrm>
          <a:noFill/>
        </p:spPr>
        <p:txBody>
          <a:bodyPr/>
          <a:lstStyle/>
          <a:p>
            <a:fld id="{F4F38359-41D9-423A-8527-F7530EC8E658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  <p:sp>
        <p:nvSpPr>
          <p:cNvPr id="21507" name="TextBox 22"/>
          <p:cNvSpPr txBox="1">
            <a:spLocks noChangeArrowheads="1"/>
          </p:cNvSpPr>
          <p:nvPr/>
        </p:nvSpPr>
        <p:spPr bwMode="auto">
          <a:xfrm>
            <a:off x="476250" y="900113"/>
            <a:ext cx="2590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업체 평가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업체 연혁 및 경험도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9125" y="1638300"/>
          <a:ext cx="5688630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1382552"/>
                <a:gridCol w="2664297"/>
                <a:gridCol w="504055"/>
              </a:tblGrid>
              <a:tr h="2390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577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업체연혁 및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경험도부문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(10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 연혁 및 이벤트 대행 경험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7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대행경험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대행경험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대행경험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대행경험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년미만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대행경험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794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인정자료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사업자사본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법인등기부등본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실적증명서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27" name="TextBox 22"/>
          <p:cNvSpPr txBox="1">
            <a:spLocks noChangeArrowheads="1"/>
          </p:cNvSpPr>
          <p:nvPr/>
        </p:nvSpPr>
        <p:spPr bwMode="auto">
          <a:xfrm>
            <a:off x="476250" y="3978275"/>
            <a:ext cx="23590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이벤트 대행 실적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619125" y="4427538"/>
          <a:ext cx="5688630" cy="3817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1814601"/>
                <a:gridCol w="2232248"/>
                <a:gridCol w="504055"/>
              </a:tblGrid>
              <a:tr h="3015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05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이벤트 대행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실적부문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(10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이벤트대행실적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누계액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최근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VAT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포함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9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7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~ 9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미만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6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~ 7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미만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~ 6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미만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0535"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 기준일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최근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년간의 실적을 대상으로 하며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진행 중인 이벤트대행에 대해서는 건당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개월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 수행 중인 경우에 한하여 실적으로 인정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이벤트 대행실적 정의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국내프로스포츠구단과의 실적일 경우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공동도급 또는 하도급의 실적이 유사실적에 해당되는 경우 참여업체 참여금액에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해당되는 부문만 실적으로 인정함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실적인정 서류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계약서 및 세금계산서 등 발주기관의 객관적 공인이 확인된 서류만 인정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47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7EC8C5-DBCD-4680-BF61-00D1878743C8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  <p:sp>
        <p:nvSpPr>
          <p:cNvPr id="22531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2]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597025" y="900113"/>
          <a:ext cx="3663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328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제안서 필수 포함 사항 및 양식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38" name="TextBox 22"/>
          <p:cNvSpPr txBox="1">
            <a:spLocks noChangeArrowheads="1"/>
          </p:cNvSpPr>
          <p:nvPr/>
        </p:nvSpPr>
        <p:spPr bwMode="auto">
          <a:xfrm>
            <a:off x="333375" y="1365250"/>
            <a:ext cx="5673725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제안요청서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세부 평가기준 및 제출서류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 방법등을 제안서 제출 전에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/>
            </a:r>
            <a:b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</a:b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완전히 숙지하고 평가에 응해야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미 숙지로 인한 책임은 용역제안서를 제출한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/>
            </a:r>
            <a:b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</a:b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자에게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제안서는 제본하여 제출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※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형식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자유형식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작성 순서는 제안서 작성 목차를 참고하여 작성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작성 목차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en-US" altLang="ko-KR" sz="1200" b="1">
                <a:latin typeface="맑은 고딕" pitchFamily="50" charset="-127"/>
                <a:ea typeface="맑은 고딕" pitchFamily="50" charset="-127"/>
              </a:rPr>
              <a:t>※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다음의 내용은 반드시 포함되도록 자유롭게 작성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33375" y="3381375"/>
          <a:ext cx="6336704" cy="436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320480"/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항    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작   성   내   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7364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 제안개요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제안배경 및 목적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사업범위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제안특징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기대효과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제안의 추진 배경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목적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전제조건 등을 제시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용역업무 범위와 추진과제 및 과제별 수행내역에 대해 상세히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기술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본 용역의 수행상 특징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기대효과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 제안업체 현황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일반현황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조직 및 인원현황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유사경험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일반현황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대표자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설립연도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연혁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경영 및 재무상태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기술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조직도 및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조직별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업무기능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업무담당자 주요경력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제안사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주요 사업분야 제시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주요 관련 사업 실적 및 사례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26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■사업수행 계획 및 과업관리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경기운영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응원포함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마케팅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스폰서 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시설물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인력운영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종합기획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이벤트 대행 업무별 시즌사업계획 및 내용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특화 아이템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</a:t>
                      </a: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수행조직 및 인력운영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경기운영 장내아나운서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응원단장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치어팀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프로필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반드시 첨부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추진일정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일정별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산출물을 상세히 기술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ko-KR" altLang="ko-KR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※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4~5P 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과업내용을 참고하여 자유롭게 작성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과업과 관련된 사항들이 반드시 포함되어야 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385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■지원시스템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시스템 설치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인력운영 부문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행사지원 시스템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음향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조명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영상 중계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장치 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경기장 운영 및 경기지원 인력 활용 계획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 디자인 및 공간 활용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홈 경기장 디자인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경기장 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·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외부 공간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경기장 및 주변 공간 활용 계획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무대 및 플랜카드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배너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현수막 등 각종 디자인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76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 참고사항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기타 별도 보충자료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65" name="TextBox 8"/>
          <p:cNvSpPr txBox="1">
            <a:spLocks noChangeArrowheads="1"/>
          </p:cNvSpPr>
          <p:nvPr/>
        </p:nvSpPr>
        <p:spPr bwMode="auto">
          <a:xfrm>
            <a:off x="333375" y="7956550"/>
            <a:ext cx="43799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ko-KR" altLang="ko-KR" sz="1200" b="1">
                <a:latin typeface="원신한 Light" pitchFamily="50" charset="-127"/>
                <a:ea typeface="원신한 Light" pitchFamily="50" charset="-127"/>
              </a:rPr>
              <a:t>※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실적 증빙서류는 별도로 편철하여 제출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분량에서 제외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  <a:endParaRPr kumimoji="0"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66C3AA-96CE-4A23-BBBC-16C8F295F115}" type="slidenum">
              <a:rPr lang="en-US" altLang="ko-KR" smtClean="0"/>
              <a:pPr/>
              <a:t>19</a:t>
            </a:fld>
            <a:endParaRPr lang="en-US" altLang="ko-KR" smtClean="0"/>
          </a:p>
        </p:txBody>
      </p:sp>
      <p:sp>
        <p:nvSpPr>
          <p:cNvPr id="23555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3]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597025" y="900113"/>
          <a:ext cx="3663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328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 작성 목차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562" name="TextBox 22"/>
          <p:cNvSpPr txBox="1">
            <a:spLocks noChangeArrowheads="1"/>
          </p:cNvSpPr>
          <p:nvPr/>
        </p:nvSpPr>
        <p:spPr bwMode="auto">
          <a:xfrm>
            <a:off x="765175" y="1365250"/>
            <a:ext cx="5511693" cy="780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제안사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소개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사업실적증명서의 내용기재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회사연혁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사업분야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조직규모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스포츠 운영관련 분야의 경력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강점 등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프로스포츠구단 시즌 운영대행 실적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(3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년이내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매출액 포함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endParaRPr kumimoji="0" lang="en-US" altLang="ko-KR" sz="8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사업수행 계획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-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농구단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운영대행 기본 운영방향 및 추진개요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조직구성안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①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농구단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시즌 전담인력 계획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응원단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장내아나운서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경호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의전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이벤트 진행 등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②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비상상황 시 긴급 인력운영 계획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endParaRPr kumimoji="0" lang="en-US" altLang="ko-KR" sz="8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2019-20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시즌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농구단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운영대행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-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2019-20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시즌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운영 기획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①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시즌 경기운영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원정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    </a:t>
            </a:r>
            <a:r>
              <a:rPr kumimoji="0" lang="en-US" altLang="ko-KR" sz="1200" b="1" dirty="0">
                <a:latin typeface="맑은 고딕" pitchFamily="50" charset="-127"/>
                <a:ea typeface="맑은 고딕" pitchFamily="50" charset="-127"/>
              </a:rPr>
              <a:t>※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경기 운영 장내아나운서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응원단장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치어팀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프로필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경력사항 포함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반드시 첨부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②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시즌 홍보대행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③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스폰서 유치 방안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④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관람객 및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서포터즈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증대 방안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주요 이벤트 운영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①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정규리그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②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개막전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시즌 中 특별이벤트 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3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개 이상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③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포스트 시즌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④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신한만의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특화된 응원문화 및 연고지 홍보방안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endParaRPr kumimoji="0" lang="en-US" altLang="ko-KR" sz="8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4.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부가세 포함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소요예산 세부사항 기재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홈 및 원정경기 경기당 소요인력 및 단가표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경기운영 및 홍보대행 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개막전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15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경기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원정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15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경기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특별이벤트 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3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개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이상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기타 제안사항 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   </a:t>
            </a: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260350" y="971550"/>
            <a:ext cx="6399213" cy="7777163"/>
          </a:xfrm>
          <a:prstGeom prst="roundRect">
            <a:avLst>
              <a:gd name="adj" fmla="val 4097"/>
            </a:avLst>
          </a:prstGeom>
          <a:solidFill>
            <a:srgbClr val="FFFFFF">
              <a:alpha val="85097"/>
            </a:srgbClr>
          </a:solidFill>
          <a:ln w="12700" algn="ctr">
            <a:solidFill>
              <a:srgbClr val="C0C0C0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lIns="252000" tIns="0" rIns="252000" bIns="0" anchor="ctr"/>
          <a:lstStyle/>
          <a:p>
            <a:pPr marL="185738" indent="-185738">
              <a:lnSpc>
                <a:spcPct val="120000"/>
              </a:lnSpc>
              <a:spcBef>
                <a:spcPct val="70000"/>
              </a:spcBef>
              <a:buClr>
                <a:schemeClr val="tx1"/>
              </a:buClr>
              <a:tabLst>
                <a:tab pos="450850" algn="l"/>
                <a:tab pos="546100" algn="l"/>
              </a:tabLst>
              <a:defRPr/>
            </a:pPr>
            <a:endParaRPr lang="ko-KR" altLang="ko-KR" sz="1200">
              <a:latin typeface="원신한 Light" pitchFamily="50" charset="-127"/>
              <a:ea typeface="원신한 Light" pitchFamily="50" charset="-127"/>
              <a:sym typeface="Wingdings 3" pitchFamily="18" charset="2"/>
            </a:endParaRPr>
          </a:p>
        </p:txBody>
      </p:sp>
      <p:sp>
        <p:nvSpPr>
          <p:cNvPr id="6147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294313" y="8801100"/>
            <a:ext cx="1547812" cy="336550"/>
          </a:xfrm>
          <a:noFill/>
        </p:spPr>
        <p:txBody>
          <a:bodyPr/>
          <a:lstStyle/>
          <a:p>
            <a:fld id="{74099B93-6798-45AA-A295-E54F45982584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  <p:graphicFrame>
        <p:nvGraphicFramePr>
          <p:cNvPr id="80" name="Group 35"/>
          <p:cNvGraphicFramePr>
            <a:graphicFrameLocks noGrp="1"/>
          </p:cNvGraphicFramePr>
          <p:nvPr/>
        </p:nvGraphicFramePr>
        <p:xfrm>
          <a:off x="476250" y="6648450"/>
          <a:ext cx="5976938" cy="952691"/>
        </p:xfrm>
        <a:graphic>
          <a:graphicData uri="http://schemas.openxmlformats.org/drawingml/2006/table">
            <a:tbl>
              <a:tblPr/>
              <a:tblGrid>
                <a:gridCol w="1968423"/>
                <a:gridCol w="2041163"/>
                <a:gridCol w="1967352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구 분</a:t>
                      </a:r>
                    </a:p>
                  </a:txBody>
                  <a:tcPr marL="97504" marR="97504" marT="35998" marB="359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경기장 면적</a:t>
                      </a:r>
                    </a:p>
                  </a:txBody>
                  <a:tcPr marL="97504" marR="97504" marT="35998" marB="359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좌 석 수</a:t>
                      </a:r>
                    </a:p>
                  </a:txBody>
                  <a:tcPr marL="97504" marR="97504" marT="35998" marB="359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2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인천 도원체육관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marL="117005" marR="97504" marT="107995" marB="359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7,768㎡</a:t>
                      </a:r>
                    </a:p>
                  </a:txBody>
                  <a:tcPr marL="117005" marR="97504" marT="107995" marB="359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2,000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석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marL="117005" marR="97504" marT="107995" marB="3599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56" name="Rectangle 42"/>
          <p:cNvSpPr>
            <a:spLocks noChangeArrowheads="1"/>
          </p:cNvSpPr>
          <p:nvPr/>
        </p:nvSpPr>
        <p:spPr bwMode="auto">
          <a:xfrm>
            <a:off x="415925" y="1123950"/>
            <a:ext cx="252413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1</a:t>
            </a:r>
          </a:p>
        </p:txBody>
      </p:sp>
      <p:sp>
        <p:nvSpPr>
          <p:cNvPr id="6161" name="Text Box 44"/>
          <p:cNvSpPr txBox="1">
            <a:spLocks noChangeArrowheads="1"/>
          </p:cNvSpPr>
          <p:nvPr/>
        </p:nvSpPr>
        <p:spPr bwMode="auto">
          <a:xfrm>
            <a:off x="668338" y="1081088"/>
            <a:ext cx="33480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사업 개요  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6162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개   요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5161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Ⅰ</a:t>
            </a:r>
          </a:p>
        </p:txBody>
      </p:sp>
      <p:grpSp>
        <p:nvGrpSpPr>
          <p:cNvPr id="6164" name="그룹 27"/>
          <p:cNvGrpSpPr>
            <a:grpSpLocks/>
          </p:cNvGrpSpPr>
          <p:nvPr/>
        </p:nvGrpSpPr>
        <p:grpSpPr bwMode="auto">
          <a:xfrm>
            <a:off x="439738" y="1609725"/>
            <a:ext cx="5653087" cy="315913"/>
            <a:chOff x="439564" y="1609282"/>
            <a:chExt cx="5653445" cy="315937"/>
          </a:xfrm>
        </p:grpSpPr>
        <p:sp>
          <p:nvSpPr>
            <p:cNvPr id="49" name="모서리가 둥근 직사각형 48"/>
            <p:cNvSpPr/>
            <p:nvPr/>
          </p:nvSpPr>
          <p:spPr bwMode="auto">
            <a:xfrm>
              <a:off x="439564" y="1609282"/>
              <a:ext cx="1045220" cy="3159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사   업</a:t>
              </a:r>
              <a:r>
                <a:rPr kumimoji="0" lang="ko-KR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en-US" altLang="ko-KR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  </a:t>
              </a:r>
              <a:r>
                <a:rPr kumimoji="0" lang="ko-KR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명</a:t>
              </a:r>
            </a:p>
          </p:txBody>
        </p:sp>
        <p:sp>
          <p:nvSpPr>
            <p:cNvPr id="6201" name="TextBox 22"/>
            <p:cNvSpPr txBox="1">
              <a:spLocks noChangeArrowheads="1"/>
            </p:cNvSpPr>
            <p:nvPr/>
          </p:nvSpPr>
          <p:spPr bwMode="auto">
            <a:xfrm>
              <a:off x="1600200" y="1638300"/>
              <a:ext cx="4277651" cy="257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신한은행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에스버드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여자농구단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2019-20</a:t>
              </a:r>
              <a:r>
                <a:rPr kumimoji="0" lang="ko-KR" altLang="en-US" sz="1200" b="1" dirty="0" smtClean="0">
                  <a:latin typeface="원신한 Light" pitchFamily="50" charset="-127"/>
                  <a:ea typeface="원신한 Light" pitchFamily="50" charset="-127"/>
                </a:rPr>
                <a:t>시즌 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이벤트 대행사 선정</a:t>
              </a:r>
            </a:p>
          </p:txBody>
        </p:sp>
        <p:cxnSp>
          <p:nvCxnSpPr>
            <p:cNvPr id="64" name="직선 연결선 63"/>
            <p:cNvCxnSpPr/>
            <p:nvPr/>
          </p:nvCxnSpPr>
          <p:spPr bwMode="auto">
            <a:xfrm flipV="1">
              <a:off x="1557235" y="1907755"/>
              <a:ext cx="453577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6165" name="그룹 29"/>
          <p:cNvGrpSpPr>
            <a:grpSpLocks/>
          </p:cNvGrpSpPr>
          <p:nvPr/>
        </p:nvGrpSpPr>
        <p:grpSpPr bwMode="auto">
          <a:xfrm>
            <a:off x="439738" y="3340100"/>
            <a:ext cx="5653087" cy="330200"/>
            <a:chOff x="439564" y="2843808"/>
            <a:chExt cx="5653744" cy="329799"/>
          </a:xfrm>
        </p:grpSpPr>
        <p:sp>
          <p:nvSpPr>
            <p:cNvPr id="58" name="모서리가 둥근 직사각형 57"/>
            <p:cNvSpPr/>
            <p:nvPr/>
          </p:nvSpPr>
          <p:spPr bwMode="auto">
            <a:xfrm>
              <a:off x="439564" y="2843808"/>
              <a:ext cx="1045220" cy="3159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계 약 기 간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96" name="TextBox 18"/>
            <p:cNvSpPr txBox="1">
              <a:spLocks noChangeArrowheads="1"/>
            </p:cNvSpPr>
            <p:nvPr/>
          </p:nvSpPr>
          <p:spPr bwMode="auto">
            <a:xfrm>
              <a:off x="1600200" y="2873873"/>
              <a:ext cx="1868283" cy="257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계약일 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2020</a:t>
              </a:r>
              <a:r>
                <a:rPr kumimoji="0" lang="ko-KR" altLang="en-US" sz="1200" b="1" dirty="0" smtClean="0">
                  <a:latin typeface="원신한 Light" pitchFamily="50" charset="-127"/>
                  <a:ea typeface="원신한 Light" pitchFamily="50" charset="-127"/>
                </a:rPr>
                <a:t>년 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4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월 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30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일</a:t>
              </a:r>
            </a:p>
          </p:txBody>
        </p:sp>
        <p:cxnSp>
          <p:nvCxnSpPr>
            <p:cNvPr id="84" name="직선 연결선 83"/>
            <p:cNvCxnSpPr/>
            <p:nvPr/>
          </p:nvCxnSpPr>
          <p:spPr bwMode="auto">
            <a:xfrm>
              <a:off x="1557294" y="3162508"/>
              <a:ext cx="4536014" cy="1109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6166" name="그룹 30"/>
          <p:cNvGrpSpPr>
            <a:grpSpLocks/>
          </p:cNvGrpSpPr>
          <p:nvPr/>
        </p:nvGrpSpPr>
        <p:grpSpPr bwMode="auto">
          <a:xfrm>
            <a:off x="439738" y="4167188"/>
            <a:ext cx="5697405" cy="315912"/>
            <a:chOff x="439564" y="3227070"/>
            <a:chExt cx="5698871" cy="315938"/>
          </a:xfrm>
        </p:grpSpPr>
        <p:sp>
          <p:nvSpPr>
            <p:cNvPr id="55" name="모서리가 둥근 직사각형 54"/>
            <p:cNvSpPr/>
            <p:nvPr/>
          </p:nvSpPr>
          <p:spPr bwMode="auto">
            <a:xfrm>
              <a:off x="439564" y="3227070"/>
              <a:ext cx="1045220" cy="3159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소 요 예 산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91" name="TextBox 17"/>
            <p:cNvSpPr txBox="1">
              <a:spLocks noChangeArrowheads="1"/>
            </p:cNvSpPr>
            <p:nvPr/>
          </p:nvSpPr>
          <p:spPr bwMode="auto">
            <a:xfrm>
              <a:off x="1600200" y="3256457"/>
              <a:ext cx="4538235" cy="257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금 </a:t>
              </a:r>
              <a:r>
                <a:rPr kumimoji="0" lang="ko-KR" altLang="en-US" sz="1200" b="1" dirty="0" err="1" smtClean="0">
                  <a:latin typeface="원신한 Light" pitchFamily="50" charset="-127"/>
                  <a:ea typeface="원신한 Light" pitchFamily="50" charset="-127"/>
                </a:rPr>
                <a:t>오억일천만원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(\</a:t>
              </a:r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510,000,000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원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)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이내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대행료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및 부가가치세 포함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)</a:t>
              </a:r>
              <a:endParaRPr kumimoji="0" lang="ko-KR" altLang="en-US" sz="12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cxnSp>
          <p:nvCxnSpPr>
            <p:cNvPr id="85" name="직선 연결선 84"/>
            <p:cNvCxnSpPr/>
            <p:nvPr/>
          </p:nvCxnSpPr>
          <p:spPr bwMode="auto">
            <a:xfrm>
              <a:off x="1557452" y="3520781"/>
              <a:ext cx="453665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6167" name="그룹 42"/>
          <p:cNvGrpSpPr>
            <a:grpSpLocks/>
          </p:cNvGrpSpPr>
          <p:nvPr/>
        </p:nvGrpSpPr>
        <p:grpSpPr bwMode="auto">
          <a:xfrm>
            <a:off x="439738" y="4926013"/>
            <a:ext cx="5653087" cy="1517650"/>
            <a:chOff x="439564" y="3610333"/>
            <a:chExt cx="5653006" cy="1516526"/>
          </a:xfrm>
        </p:grpSpPr>
        <p:sp>
          <p:nvSpPr>
            <p:cNvPr id="46" name="모서리가 둥근 직사각형 45"/>
            <p:cNvSpPr/>
            <p:nvPr/>
          </p:nvSpPr>
          <p:spPr bwMode="auto">
            <a:xfrm>
              <a:off x="439564" y="3610333"/>
              <a:ext cx="1045220" cy="3159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세 부 일 정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81" name="TextBox 17"/>
            <p:cNvSpPr txBox="1">
              <a:spLocks noChangeArrowheads="1"/>
            </p:cNvSpPr>
            <p:nvPr/>
          </p:nvSpPr>
          <p:spPr bwMode="auto">
            <a:xfrm>
              <a:off x="1600200" y="3627170"/>
              <a:ext cx="3368429" cy="25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주    요    일    정 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정규리그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,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플레이오프 및 챔프전</a:t>
              </a:r>
            </a:p>
          </p:txBody>
        </p:sp>
        <p:cxnSp>
          <p:nvCxnSpPr>
            <p:cNvPr id="86" name="직선 연결선 85"/>
            <p:cNvCxnSpPr/>
            <p:nvPr/>
          </p:nvCxnSpPr>
          <p:spPr bwMode="auto">
            <a:xfrm>
              <a:off x="1557148" y="3910148"/>
              <a:ext cx="453542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34" name="직선 연결선 33"/>
            <p:cNvCxnSpPr/>
            <p:nvPr/>
          </p:nvCxnSpPr>
          <p:spPr bwMode="auto">
            <a:xfrm>
              <a:off x="1557148" y="4289280"/>
              <a:ext cx="453542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6184" name="TextBox 17"/>
            <p:cNvSpPr txBox="1">
              <a:spLocks noChangeArrowheads="1"/>
            </p:cNvSpPr>
            <p:nvPr/>
          </p:nvSpPr>
          <p:spPr bwMode="auto">
            <a:xfrm>
              <a:off x="1600200" y="4006485"/>
              <a:ext cx="3963135" cy="25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참가팀 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진행방식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) :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신한은행 등 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6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개팀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홈 또는 어웨이 방식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)</a:t>
              </a:r>
              <a:endParaRPr kumimoji="0" lang="ko-KR" altLang="en-US" sz="1200" b="1">
                <a:latin typeface="원신한 Light" pitchFamily="50" charset="-127"/>
                <a:ea typeface="원신한 Light" pitchFamily="50" charset="-127"/>
              </a:endParaRPr>
            </a:p>
          </p:txBody>
        </p:sp>
        <p:cxnSp>
          <p:nvCxnSpPr>
            <p:cNvPr id="36" name="직선 연결선 35"/>
            <p:cNvCxnSpPr/>
            <p:nvPr/>
          </p:nvCxnSpPr>
          <p:spPr bwMode="auto">
            <a:xfrm>
              <a:off x="1557148" y="4668411"/>
              <a:ext cx="453542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6186" name="TextBox 17"/>
            <p:cNvSpPr txBox="1">
              <a:spLocks noChangeArrowheads="1"/>
            </p:cNvSpPr>
            <p:nvPr/>
          </p:nvSpPr>
          <p:spPr bwMode="auto">
            <a:xfrm>
              <a:off x="1600200" y="4385800"/>
              <a:ext cx="3777189" cy="25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장                 소 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인천 도원체육관 및 어웨이 경기 개최지</a:t>
              </a:r>
            </a:p>
          </p:txBody>
        </p:sp>
        <p:sp>
          <p:nvSpPr>
            <p:cNvPr id="6187" name="TextBox 17"/>
            <p:cNvSpPr txBox="1">
              <a:spLocks noChangeArrowheads="1"/>
            </p:cNvSpPr>
            <p:nvPr/>
          </p:nvSpPr>
          <p:spPr bwMode="auto">
            <a:xfrm>
              <a:off x="479347" y="4869653"/>
              <a:ext cx="3084702" cy="25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  1)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용역위치 세부내역 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인천 도원체육관 기준</a:t>
              </a:r>
            </a:p>
          </p:txBody>
        </p:sp>
      </p:grpSp>
      <p:sp>
        <p:nvSpPr>
          <p:cNvPr id="6168" name="TextBox 17"/>
          <p:cNvSpPr txBox="1">
            <a:spLocks noChangeArrowheads="1"/>
          </p:cNvSpPr>
          <p:nvPr/>
        </p:nvSpPr>
        <p:spPr bwMode="auto">
          <a:xfrm>
            <a:off x="506413" y="7729538"/>
            <a:ext cx="3919537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어웨이 경기 체육관은 한국여자농구연맹 홈페이지 참고</a:t>
            </a:r>
          </a:p>
        </p:txBody>
      </p:sp>
      <p:grpSp>
        <p:nvGrpSpPr>
          <p:cNvPr id="6169" name="그룹 28"/>
          <p:cNvGrpSpPr>
            <a:grpSpLocks/>
          </p:cNvGrpSpPr>
          <p:nvPr/>
        </p:nvGrpSpPr>
        <p:grpSpPr bwMode="auto">
          <a:xfrm>
            <a:off x="439738" y="2290763"/>
            <a:ext cx="5653087" cy="703262"/>
            <a:chOff x="439564" y="1996648"/>
            <a:chExt cx="5653870" cy="703144"/>
          </a:xfrm>
        </p:grpSpPr>
        <p:sp>
          <p:nvSpPr>
            <p:cNvPr id="52" name="모서리가 둥근 직사각형 51"/>
            <p:cNvSpPr/>
            <p:nvPr/>
          </p:nvSpPr>
          <p:spPr bwMode="auto">
            <a:xfrm>
              <a:off x="439564" y="1996648"/>
              <a:ext cx="1045220" cy="3159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사 업 목 적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74" name="TextBox 22"/>
            <p:cNvSpPr txBox="1">
              <a:spLocks noChangeArrowheads="1"/>
            </p:cNvSpPr>
            <p:nvPr/>
          </p:nvSpPr>
          <p:spPr bwMode="auto">
            <a:xfrm>
              <a:off x="1600200" y="2025650"/>
              <a:ext cx="3885182" cy="25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2019-20 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시즌 경기운영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, 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이벤트제공을 위한 대행업체 선정</a:t>
              </a:r>
              <a:endParaRPr kumimoji="0" lang="ko-KR" altLang="ko-KR" sz="12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cxnSp>
          <p:nvCxnSpPr>
            <p:cNvPr id="83" name="직선 연결선 82"/>
            <p:cNvCxnSpPr/>
            <p:nvPr/>
          </p:nvCxnSpPr>
          <p:spPr bwMode="auto">
            <a:xfrm flipV="1">
              <a:off x="1557319" y="2325205"/>
              <a:ext cx="4536115" cy="142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26" name="직선 연결선 25"/>
            <p:cNvCxnSpPr/>
            <p:nvPr/>
          </p:nvCxnSpPr>
          <p:spPr bwMode="auto">
            <a:xfrm flipV="1">
              <a:off x="1557319" y="2685507"/>
              <a:ext cx="4536115" cy="142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6177" name="TextBox 22"/>
            <p:cNvSpPr txBox="1">
              <a:spLocks noChangeArrowheads="1"/>
            </p:cNvSpPr>
            <p:nvPr/>
          </p:nvSpPr>
          <p:spPr bwMode="auto">
            <a:xfrm>
              <a:off x="1600200" y="2411760"/>
              <a:ext cx="3731273" cy="25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신한만의 차별화된 응원문화 개발 및 다양한 이벤트 기획</a:t>
              </a:r>
              <a:endParaRPr kumimoji="0" lang="ko-KR" altLang="ko-KR" sz="1200" b="1">
                <a:latin typeface="원신한 Light" pitchFamily="50" charset="-127"/>
                <a:ea typeface="원신한 Light" pitchFamily="50" charset="-127"/>
              </a:endParaRPr>
            </a:p>
          </p:txBody>
        </p:sp>
      </p:grpSp>
      <p:sp>
        <p:nvSpPr>
          <p:cNvPr id="6170" name="TextBox 17"/>
          <p:cNvSpPr txBox="1">
            <a:spLocks noChangeArrowheads="1"/>
          </p:cNvSpPr>
          <p:nvPr/>
        </p:nvSpPr>
        <p:spPr bwMode="auto">
          <a:xfrm>
            <a:off x="658813" y="7986713"/>
            <a:ext cx="34099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☞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한국여자농구연맹 홈페이지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: www.wkbl.or.kr</a:t>
            </a:r>
            <a:endParaRPr kumimoji="0"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57788" y="8772525"/>
            <a:ext cx="1636712" cy="336550"/>
          </a:xfrm>
          <a:noFill/>
        </p:spPr>
        <p:txBody>
          <a:bodyPr/>
          <a:lstStyle/>
          <a:p>
            <a:fld id="{A52F1D0F-A580-4757-A30F-3BD9DDD105EC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3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grpSp>
        <p:nvGrpSpPr>
          <p:cNvPr id="7171" name="그룹 42"/>
          <p:cNvGrpSpPr>
            <a:grpSpLocks/>
          </p:cNvGrpSpPr>
          <p:nvPr/>
        </p:nvGrpSpPr>
        <p:grpSpPr bwMode="auto">
          <a:xfrm>
            <a:off x="376238" y="1139825"/>
            <a:ext cx="6053137" cy="2208213"/>
            <a:chOff x="376239" y="1139305"/>
            <a:chExt cx="6053136" cy="1848714"/>
          </a:xfrm>
        </p:grpSpPr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1484314" y="1139305"/>
              <a:ext cx="4945061" cy="18487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가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입찰공고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		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2019.07.22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07.29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나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제안서류 접수 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	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2019.07.30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08.05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      - 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서류 접수 장소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인천시 중구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샛골로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41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번길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10(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도원동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도원체육관</a:t>
              </a:r>
              <a:endParaRPr lang="en-US" altLang="ko-KR" sz="10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       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신한은행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에스버드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여자농구단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사무국</a:t>
              </a:r>
              <a:endParaRPr lang="en-US" altLang="ko-KR" sz="10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다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서류심사   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2019.08.06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08.09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(PT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대상업체 개별통보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)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라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프레젠테이션 심사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2019.08.12~08.16(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시간 및 장소 별도 통지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)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마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우선협상대상자 선정 및 협상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2019.08.19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08.21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바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계약체결                 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2019.8.22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</a:t>
              </a: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376239" y="1139305"/>
              <a:ext cx="1036637" cy="18487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200" b="1" dirty="0">
                  <a:latin typeface="원신한 Light" pitchFamily="50" charset="-127"/>
                  <a:ea typeface="원신한 Light" pitchFamily="50" charset="-127"/>
                </a:rPr>
                <a:t>추 진 일 정</a:t>
              </a:r>
              <a:endParaRPr lang="en-US" altLang="ko-KR" sz="12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7215" name="Rectangle 79"/>
            <p:cNvSpPr>
              <a:spLocks noChangeArrowheads="1"/>
            </p:cNvSpPr>
            <p:nvPr/>
          </p:nvSpPr>
          <p:spPr bwMode="auto">
            <a:xfrm flipV="1">
              <a:off x="404664" y="1161633"/>
              <a:ext cx="207963" cy="218344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en-US" altLang="ko-KR" sz="1300" b="1">
                  <a:solidFill>
                    <a:srgbClr val="FFFFFF"/>
                  </a:solidFill>
                  <a:latin typeface="원신한 Light" pitchFamily="50" charset="-127"/>
                  <a:ea typeface="원신한 Light" pitchFamily="50" charset="-127"/>
                </a:rPr>
                <a:t>1</a:t>
              </a:r>
            </a:p>
          </p:txBody>
        </p:sp>
      </p:grpSp>
      <p:grpSp>
        <p:nvGrpSpPr>
          <p:cNvPr id="7172" name="그룹 44"/>
          <p:cNvGrpSpPr>
            <a:grpSpLocks/>
          </p:cNvGrpSpPr>
          <p:nvPr/>
        </p:nvGrpSpPr>
        <p:grpSpPr bwMode="auto">
          <a:xfrm>
            <a:off x="376238" y="6011863"/>
            <a:ext cx="6053137" cy="2736850"/>
            <a:chOff x="376239" y="4031998"/>
            <a:chExt cx="6053136" cy="1512054"/>
          </a:xfrm>
        </p:grpSpPr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1484314" y="4031998"/>
              <a:ext cx="4945061" cy="15120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1)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홈 경기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개막전 포함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)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 각종 행사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,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경기운영 및 운영대행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15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경기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)</a:t>
              </a:r>
            </a:p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2)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원정경기 각종행사 및 운영대행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15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경기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)</a:t>
              </a:r>
            </a:p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3)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플레이오프 및 챔피언 </a:t>
              </a:r>
              <a:r>
                <a:rPr lang="ko-KR" altLang="en-US" sz="1200" dirty="0" err="1">
                  <a:latin typeface="원신한 Light" pitchFamily="50" charset="-127"/>
                  <a:ea typeface="원신한 Light" pitchFamily="50" charset="-127"/>
                </a:rPr>
                <a:t>결정전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 홈경기 및 원정경기 운영대행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진출 시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)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4)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경기관련 이벤트 프로그램 기획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,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연출 및 진행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5)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응원단 및 장내아나운서 운영 관리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6)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경기관련 안전경호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질서유지 및 안전사고 예방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)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7) </a:t>
              </a:r>
              <a:r>
                <a:rPr lang="ko-KR" altLang="en-US" sz="1200" dirty="0" err="1">
                  <a:latin typeface="원신한 Light" pitchFamily="50" charset="-127"/>
                  <a:ea typeface="원신한 Light" pitchFamily="50" charset="-127"/>
                </a:rPr>
                <a:t>서포터즈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 모집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/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운영관리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,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관람객 유치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,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운영 및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관리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8)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현장중계 및 주관방송사 </a:t>
              </a:r>
              <a:r>
                <a:rPr lang="ko-KR" altLang="en-US" sz="1200" dirty="0" err="1">
                  <a:latin typeface="원신한 Light" pitchFamily="50" charset="-127"/>
                  <a:ea typeface="원신한 Light" pitchFamily="50" charset="-127"/>
                </a:rPr>
                <a:t>중계시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 업무협조 및 관련시설물 설치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9)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홈경기 입장료 수입관리 및 기타 경기장 운영관련 </a:t>
              </a:r>
              <a:r>
                <a:rPr lang="ko-KR" altLang="en-US" sz="1200" dirty="0" err="1">
                  <a:latin typeface="원신한 Light" pitchFamily="50" charset="-127"/>
                  <a:ea typeface="원신한 Light" pitchFamily="50" charset="-127"/>
                </a:rPr>
                <a:t>발주처에서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 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 지시한 사항 등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76239" y="4031998"/>
              <a:ext cx="1036637" cy="15120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100" b="1" dirty="0">
                  <a:latin typeface="원신한 Light" pitchFamily="50" charset="-127"/>
                  <a:ea typeface="원신한 Light" pitchFamily="50" charset="-127"/>
                </a:rPr>
                <a:t>과 업 내 용</a:t>
              </a:r>
              <a:endParaRPr lang="en-US" altLang="ko-KR" sz="1100" b="1" dirty="0">
                <a:latin typeface="원신한 Light" pitchFamily="50" charset="-127"/>
                <a:ea typeface="원신한 Light" pitchFamily="50" charset="-127"/>
              </a:endParaRPr>
            </a:p>
            <a:p>
              <a:pPr algn="ctr">
                <a:defRPr/>
              </a:pPr>
              <a:r>
                <a:rPr lang="en-US" altLang="ko-KR" sz="1100" b="1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lang="ko-KR" altLang="en-US" sz="1100" b="1" dirty="0">
                  <a:latin typeface="원신한 Light" pitchFamily="50" charset="-127"/>
                  <a:ea typeface="원신한 Light" pitchFamily="50" charset="-127"/>
                </a:rPr>
                <a:t>주 요 내 용</a:t>
              </a:r>
              <a:r>
                <a:rPr lang="en-US" altLang="ko-KR" sz="1100" b="1" dirty="0">
                  <a:latin typeface="원신한 Light" pitchFamily="50" charset="-127"/>
                  <a:ea typeface="원신한 Light" pitchFamily="50" charset="-127"/>
                </a:rPr>
                <a:t>)</a:t>
              </a:r>
            </a:p>
          </p:txBody>
        </p:sp>
        <p:sp>
          <p:nvSpPr>
            <p:cNvPr id="7212" name="Rectangle 79"/>
            <p:cNvSpPr>
              <a:spLocks noChangeArrowheads="1"/>
            </p:cNvSpPr>
            <p:nvPr/>
          </p:nvSpPr>
          <p:spPr bwMode="auto">
            <a:xfrm flipV="1">
              <a:off x="404664" y="4067716"/>
              <a:ext cx="207963" cy="218344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en-US" altLang="ko-KR" sz="1300" b="1">
                  <a:solidFill>
                    <a:srgbClr val="FFFFFF"/>
                  </a:solidFill>
                  <a:latin typeface="원신한 Light" pitchFamily="50" charset="-127"/>
                  <a:ea typeface="원신한 Light" pitchFamily="50" charset="-127"/>
                </a:rPr>
                <a:t>3</a:t>
              </a:r>
            </a:p>
          </p:txBody>
        </p:sp>
      </p:grpSp>
      <p:sp>
        <p:nvSpPr>
          <p:cNvPr id="7173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사 업 내 용</a:t>
            </a:r>
          </a:p>
        </p:txBody>
      </p:sp>
      <p:sp>
        <p:nvSpPr>
          <p:cNvPr id="6153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Ⅱ</a:t>
            </a:r>
          </a:p>
        </p:txBody>
      </p:sp>
      <p:grpSp>
        <p:nvGrpSpPr>
          <p:cNvPr id="7175" name="그룹 103"/>
          <p:cNvGrpSpPr>
            <a:grpSpLocks/>
          </p:cNvGrpSpPr>
          <p:nvPr/>
        </p:nvGrpSpPr>
        <p:grpSpPr bwMode="auto">
          <a:xfrm>
            <a:off x="376238" y="3767138"/>
            <a:ext cx="6053137" cy="1754187"/>
            <a:chOff x="376239" y="4644008"/>
            <a:chExt cx="6053136" cy="1754436"/>
          </a:xfrm>
        </p:grpSpPr>
        <p:grpSp>
          <p:nvGrpSpPr>
            <p:cNvPr id="7176" name="그룹 43"/>
            <p:cNvGrpSpPr>
              <a:grpSpLocks/>
            </p:cNvGrpSpPr>
            <p:nvPr/>
          </p:nvGrpSpPr>
          <p:grpSpPr bwMode="auto">
            <a:xfrm>
              <a:off x="376239" y="4644008"/>
              <a:ext cx="6053136" cy="1754436"/>
              <a:chOff x="376239" y="2537803"/>
              <a:chExt cx="6053136" cy="1322900"/>
            </a:xfrm>
          </p:grpSpPr>
          <p:sp>
            <p:nvSpPr>
              <p:cNvPr id="60" name="Rectangle 17"/>
              <p:cNvSpPr>
                <a:spLocks noChangeArrowheads="1"/>
              </p:cNvSpPr>
              <p:nvPr/>
            </p:nvSpPr>
            <p:spPr bwMode="auto">
              <a:xfrm>
                <a:off x="1484314" y="2537803"/>
                <a:ext cx="4945061" cy="13229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defRPr/>
                </a:pPr>
                <a:endParaRPr lang="en-US" altLang="ko-KR" sz="12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376239" y="2537803"/>
                <a:ext cx="1036637" cy="1322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선 정 과 정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209" name="Rectangle 79"/>
              <p:cNvSpPr>
                <a:spLocks noChangeArrowheads="1"/>
              </p:cNvSpPr>
              <p:nvPr/>
            </p:nvSpPr>
            <p:spPr bwMode="auto">
              <a:xfrm flipV="1">
                <a:off x="404664" y="2566295"/>
                <a:ext cx="207963" cy="218344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en-US" altLang="ko-KR" sz="1300" b="1">
                    <a:solidFill>
                      <a:srgbClr val="FFFFFF"/>
                    </a:solidFill>
                    <a:latin typeface="원신한 Light" pitchFamily="50" charset="-127"/>
                    <a:ea typeface="원신한 Light" pitchFamily="50" charset="-127"/>
                  </a:rPr>
                  <a:t>2</a:t>
                </a:r>
              </a:p>
            </p:txBody>
          </p:sp>
        </p:grpSp>
        <p:grpSp>
          <p:nvGrpSpPr>
            <p:cNvPr id="7177" name="그룹 36"/>
            <p:cNvGrpSpPr>
              <a:grpSpLocks/>
            </p:cNvGrpSpPr>
            <p:nvPr/>
          </p:nvGrpSpPr>
          <p:grpSpPr bwMode="auto">
            <a:xfrm>
              <a:off x="1544156" y="4939466"/>
              <a:ext cx="954424" cy="1163521"/>
              <a:chOff x="2240486" y="3216205"/>
              <a:chExt cx="954424" cy="1163521"/>
            </a:xfrm>
          </p:grpSpPr>
          <p:grpSp>
            <p:nvGrpSpPr>
              <p:cNvPr id="7202" name="그룹 33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205" name="모서리가 둥근 직사각형 26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206" name="모서리가 둥근 직사각형 32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203" name="TextBox 34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7/22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204" name="TextBox 35"/>
              <p:cNvSpPr txBox="1">
                <a:spLocks noChangeArrowheads="1"/>
              </p:cNvSpPr>
              <p:nvPr/>
            </p:nvSpPr>
            <p:spPr bwMode="auto">
              <a:xfrm>
                <a:off x="2269657" y="3488105"/>
                <a:ext cx="925253" cy="492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입찰공고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endParaRPr lang="en-US" altLang="ko-KR" sz="5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(7/22~7/29)</a:t>
                </a: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78" name="그룹 79"/>
            <p:cNvGrpSpPr>
              <a:grpSpLocks/>
            </p:cNvGrpSpPr>
            <p:nvPr/>
          </p:nvGrpSpPr>
          <p:grpSpPr bwMode="auto">
            <a:xfrm>
              <a:off x="2492896" y="4939466"/>
              <a:ext cx="968850" cy="1206397"/>
              <a:chOff x="2240486" y="3216205"/>
              <a:chExt cx="968850" cy="1206397"/>
            </a:xfrm>
          </p:grpSpPr>
          <p:grpSp>
            <p:nvGrpSpPr>
              <p:cNvPr id="7197" name="그룹 80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200" name="모서리가 둥근 직사각형 83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201" name="모서리가 둥근 직사각형 84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198" name="TextBox 81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7/30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199" name="TextBox 82"/>
              <p:cNvSpPr txBox="1">
                <a:spLocks noChangeArrowheads="1"/>
              </p:cNvSpPr>
              <p:nvPr/>
            </p:nvSpPr>
            <p:spPr bwMode="auto">
              <a:xfrm>
                <a:off x="2255229" y="3468360"/>
                <a:ext cx="954107" cy="954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서류접수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b="1" dirty="0">
                    <a:latin typeface="원신한 Light" pitchFamily="50" charset="-127"/>
                    <a:ea typeface="원신한 Light" pitchFamily="50" charset="-127"/>
                  </a:rPr>
                  <a:t>(</a:t>
                </a:r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7/30~8/05)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endParaRPr lang="en-US" altLang="ko-KR" sz="5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000" dirty="0" smtClean="0">
                    <a:latin typeface="원신한 Light" pitchFamily="50" charset="-127"/>
                    <a:ea typeface="원신한 Light" pitchFamily="50" charset="-127"/>
                  </a:rPr>
                  <a:t>서류마감</a:t>
                </a:r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5</a:t>
                </a:r>
                <a:r>
                  <a:rPr lang="ko-KR" altLang="en-US" sz="1000" dirty="0" smtClean="0">
                    <a:latin typeface="원신한 Light" pitchFamily="50" charset="-127"/>
                    <a:ea typeface="원신한 Light" pitchFamily="50" charset="-127"/>
                  </a:rPr>
                  <a:t>일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  <a:t> 17</a:t>
                </a:r>
                <a:r>
                  <a:rPr lang="ko-KR" altLang="en-US" sz="1000" dirty="0">
                    <a:latin typeface="원신한 Light" pitchFamily="50" charset="-127"/>
                    <a:ea typeface="원신한 Light" pitchFamily="50" charset="-127"/>
                  </a:rPr>
                  <a:t>시까지</a:t>
                </a:r>
                <a: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  <a:t/>
                </a:r>
                <a:b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</a:b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79" name="그룹 85"/>
            <p:cNvGrpSpPr>
              <a:grpSpLocks/>
            </p:cNvGrpSpPr>
            <p:nvPr/>
          </p:nvGrpSpPr>
          <p:grpSpPr bwMode="auto">
            <a:xfrm>
              <a:off x="3429000" y="4939466"/>
              <a:ext cx="953624" cy="1163521"/>
              <a:chOff x="2240486" y="3216205"/>
              <a:chExt cx="953624" cy="1163521"/>
            </a:xfrm>
          </p:grpSpPr>
          <p:grpSp>
            <p:nvGrpSpPr>
              <p:cNvPr id="7192" name="그룹 86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195" name="모서리가 둥근 직사각형 89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196" name="모서리가 둥근 직사각형 90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193" name="TextBox 87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8/06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194" name="TextBox 88"/>
              <p:cNvSpPr txBox="1">
                <a:spLocks noChangeArrowheads="1"/>
              </p:cNvSpPr>
              <p:nvPr/>
            </p:nvSpPr>
            <p:spPr bwMode="auto">
              <a:xfrm>
                <a:off x="2270459" y="3488105"/>
                <a:ext cx="923651" cy="4155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서류심사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(8/06~8/09</a:t>
                </a:r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)</a:t>
                </a: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80" name="그룹 91"/>
            <p:cNvGrpSpPr>
              <a:grpSpLocks/>
            </p:cNvGrpSpPr>
            <p:nvPr/>
          </p:nvGrpSpPr>
          <p:grpSpPr bwMode="auto">
            <a:xfrm>
              <a:off x="4365104" y="4939466"/>
              <a:ext cx="876731" cy="1163521"/>
              <a:chOff x="2240486" y="3216205"/>
              <a:chExt cx="876731" cy="1163521"/>
            </a:xfrm>
          </p:grpSpPr>
          <p:grpSp>
            <p:nvGrpSpPr>
              <p:cNvPr id="7187" name="그룹 92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190" name="모서리가 둥근 직사각형 95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191" name="모서리가 둥근 직사각형 96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188" name="TextBox 93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8/12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189" name="TextBox 94"/>
              <p:cNvSpPr txBox="1">
                <a:spLocks noChangeArrowheads="1"/>
              </p:cNvSpPr>
              <p:nvPr/>
            </p:nvSpPr>
            <p:spPr bwMode="auto">
              <a:xfrm>
                <a:off x="2364231" y="3488105"/>
                <a:ext cx="736099" cy="661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100" b="1" dirty="0">
                    <a:latin typeface="원신한 Light" pitchFamily="50" charset="-127"/>
                    <a:ea typeface="원신한 Light" pitchFamily="50" charset="-127"/>
                  </a:rPr>
                  <a:t>PT</a:t>
                </a:r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평가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endParaRPr lang="en-US" altLang="ko-KR" sz="5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  <a:t>(</a:t>
                </a:r>
                <a:r>
                  <a:rPr lang="ko-KR" altLang="en-US" sz="1000" dirty="0">
                    <a:latin typeface="원신한 Light" pitchFamily="50" charset="-127"/>
                    <a:ea typeface="원신한 Light" pitchFamily="50" charset="-127"/>
                  </a:rPr>
                  <a:t>평가위원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5</a:t>
                </a:r>
                <a:r>
                  <a:rPr lang="ko-KR" altLang="en-US" sz="1000" dirty="0" smtClean="0">
                    <a:latin typeface="원신한 Light" pitchFamily="50" charset="-127"/>
                    <a:ea typeface="원신한 Light" pitchFamily="50" charset="-127"/>
                  </a:rPr>
                  <a:t>명</a:t>
                </a:r>
                <a: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  <a:t>)</a:t>
                </a: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81" name="그룹 97"/>
            <p:cNvGrpSpPr>
              <a:grpSpLocks/>
            </p:cNvGrpSpPr>
            <p:nvPr/>
          </p:nvGrpSpPr>
          <p:grpSpPr bwMode="auto">
            <a:xfrm>
              <a:off x="5301208" y="4939000"/>
              <a:ext cx="923964" cy="1164578"/>
              <a:chOff x="2240486" y="3216205"/>
              <a:chExt cx="923964" cy="1164578"/>
            </a:xfrm>
          </p:grpSpPr>
          <p:grpSp>
            <p:nvGrpSpPr>
              <p:cNvPr id="7182" name="그룹 98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185" name="모서리가 둥근 직사각형 101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186" name="모서리가 둥근 직사각형 102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183" name="TextBox 99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8/19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184" name="TextBox 100"/>
              <p:cNvSpPr txBox="1">
                <a:spLocks noChangeArrowheads="1"/>
              </p:cNvSpPr>
              <p:nvPr/>
            </p:nvSpPr>
            <p:spPr bwMode="auto">
              <a:xfrm>
                <a:off x="2300111" y="3488105"/>
                <a:ext cx="864339" cy="892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우선협상</a:t>
                </a:r>
                <a:endParaRPr lang="en-US" altLang="ko-KR" sz="1100" b="1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대상기업</a:t>
                </a:r>
                <a:endParaRPr lang="en-US" altLang="ko-KR" sz="1100" b="1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선정</a:t>
                </a:r>
                <a:endParaRPr lang="en-US" altLang="ko-KR" sz="1100" b="1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800">
                    <a:latin typeface="원신한 Light" pitchFamily="50" charset="-127"/>
                    <a:ea typeface="원신한 Light" pitchFamily="50" charset="-127"/>
                  </a:rPr>
                  <a:t>(</a:t>
                </a:r>
                <a:r>
                  <a:rPr lang="ko-KR" altLang="en-US" sz="800">
                    <a:latin typeface="원신한 Light" pitchFamily="50" charset="-127"/>
                    <a:ea typeface="원신한 Light" pitchFamily="50" charset="-127"/>
                  </a:rPr>
                  <a:t>세부사항 협의</a:t>
                </a:r>
                <a:r>
                  <a:rPr lang="en-US" altLang="ko-KR" sz="800">
                    <a:latin typeface="원신한 Light" pitchFamily="50" charset="-127"/>
                    <a:ea typeface="원신한 Light" pitchFamily="50" charset="-127"/>
                  </a:rPr>
                  <a:t>)</a:t>
                </a:r>
              </a:p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계약체결</a:t>
                </a:r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57788" y="8772525"/>
            <a:ext cx="1636712" cy="336550"/>
          </a:xfrm>
          <a:noFill/>
        </p:spPr>
        <p:txBody>
          <a:bodyPr/>
          <a:lstStyle/>
          <a:p>
            <a:fld id="{FA0C8504-1959-4029-AC5F-17FEE27EE1C6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4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8195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사 업 내 용</a:t>
            </a:r>
          </a:p>
        </p:txBody>
      </p:sp>
      <p:sp>
        <p:nvSpPr>
          <p:cNvPr id="6153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Ⅱ</a:t>
            </a:r>
          </a:p>
        </p:txBody>
      </p:sp>
      <p:grpSp>
        <p:nvGrpSpPr>
          <p:cNvPr id="8197" name="그룹 44"/>
          <p:cNvGrpSpPr>
            <a:grpSpLocks/>
          </p:cNvGrpSpPr>
          <p:nvPr/>
        </p:nvGrpSpPr>
        <p:grpSpPr bwMode="auto">
          <a:xfrm>
            <a:off x="376238" y="827088"/>
            <a:ext cx="6053137" cy="8137525"/>
            <a:chOff x="376239" y="4031998"/>
            <a:chExt cx="6053136" cy="1512054"/>
          </a:xfrm>
        </p:grpSpPr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1484314" y="4031998"/>
              <a:ext cx="4945061" cy="15120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 indent="-228600">
                <a:lnSpc>
                  <a:spcPct val="150000"/>
                </a:lnSpc>
                <a:defRPr/>
              </a:pP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376239" y="4031998"/>
              <a:ext cx="1036637" cy="15120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100" b="1" dirty="0">
                  <a:latin typeface="원신한 Light" pitchFamily="50" charset="-127"/>
                  <a:ea typeface="원신한 Light" pitchFamily="50" charset="-127"/>
                </a:rPr>
                <a:t>과 업 내 용</a:t>
              </a:r>
              <a:endParaRPr lang="en-US" altLang="ko-KR" sz="1100" b="1" dirty="0">
                <a:latin typeface="원신한 Light" pitchFamily="50" charset="-127"/>
                <a:ea typeface="원신한 Light" pitchFamily="50" charset="-127"/>
              </a:endParaRPr>
            </a:p>
            <a:p>
              <a:pPr algn="ctr">
                <a:defRPr/>
              </a:pPr>
              <a:r>
                <a:rPr lang="en-US" altLang="ko-KR" sz="1100" b="1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lang="ko-KR" altLang="en-US" sz="1100" b="1" dirty="0">
                  <a:latin typeface="원신한 Light" pitchFamily="50" charset="-127"/>
                  <a:ea typeface="원신한 Light" pitchFamily="50" charset="-127"/>
                </a:rPr>
                <a:t>세 부 내 용</a:t>
              </a:r>
              <a:r>
                <a:rPr lang="en-US" altLang="ko-KR" sz="1100" b="1" dirty="0">
                  <a:latin typeface="원신한 Light" pitchFamily="50" charset="-127"/>
                  <a:ea typeface="원신한 Light" pitchFamily="50" charset="-127"/>
                </a:rPr>
                <a:t>)</a:t>
              </a:r>
            </a:p>
          </p:txBody>
        </p:sp>
        <p:sp>
          <p:nvSpPr>
            <p:cNvPr id="8204" name="Rectangle 79"/>
            <p:cNvSpPr>
              <a:spLocks noChangeArrowheads="1"/>
            </p:cNvSpPr>
            <p:nvPr/>
          </p:nvSpPr>
          <p:spPr bwMode="auto">
            <a:xfrm flipV="1">
              <a:off x="404664" y="4045744"/>
              <a:ext cx="207963" cy="419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en-US" altLang="ko-KR" sz="1300" b="1">
                  <a:solidFill>
                    <a:srgbClr val="FFFFFF"/>
                  </a:solidFill>
                  <a:latin typeface="원신한 Light" pitchFamily="50" charset="-127"/>
                  <a:ea typeface="원신한 Light" pitchFamily="50" charset="-127"/>
                </a:rPr>
                <a:t>4</a:t>
              </a:r>
            </a:p>
          </p:txBody>
        </p:sp>
      </p:grpSp>
      <p:sp>
        <p:nvSpPr>
          <p:cNvPr id="8198" name="TextBox 53"/>
          <p:cNvSpPr txBox="1">
            <a:spLocks noChangeArrowheads="1"/>
          </p:cNvSpPr>
          <p:nvPr/>
        </p:nvSpPr>
        <p:spPr bwMode="auto">
          <a:xfrm>
            <a:off x="1484313" y="827088"/>
            <a:ext cx="487045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경기운영 및 경기장 운영관리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장내아나운서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이벤트 운영인력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음향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특수효과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의전도우미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</a:pP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 등 경기운영인력 관리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</a:pP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2) 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무대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음향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조명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전광판 등 경기운영을 위한 시스템 및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/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시설물의 설치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운영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 startAt="3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경기장 주차관리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차량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인원통제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VIP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의전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경호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선수단 경호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</a:t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관중 검문검색 등 경기장 질서유지 및 안전사고 예방 관리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</a:pP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4) 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방송사 및 여자농구연맹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체육관 담당자 업무 협조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</a:pP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5) 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경기운영 관련 투입인원 사전교육 및 리허설</a:t>
            </a:r>
            <a:endParaRPr lang="ko-KR" altLang="en-US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8199" name="TextBox 54"/>
          <p:cNvSpPr txBox="1">
            <a:spLocks noChangeArrowheads="1"/>
          </p:cNvSpPr>
          <p:nvPr/>
        </p:nvSpPr>
        <p:spPr bwMode="auto">
          <a:xfrm>
            <a:off x="1484313" y="3382963"/>
            <a:ext cx="47021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이벤트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경기 전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 ·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중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 ·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후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이벤트 프로그램의 기획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컨셉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</a:t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디스플레이 연출 및 진행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무대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음향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조명 전광판 등 이벤트를 위한 시스템 및 시설물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/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설치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운영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개막식 행사 대행</a:t>
            </a:r>
            <a:endParaRPr lang="ko-KR" altLang="en-US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8200" name="TextBox 55"/>
          <p:cNvSpPr txBox="1">
            <a:spLocks noChangeArrowheads="1"/>
          </p:cNvSpPr>
          <p:nvPr/>
        </p:nvSpPr>
        <p:spPr bwMode="auto">
          <a:xfrm>
            <a:off x="1484313" y="5148263"/>
            <a:ext cx="46958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다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응원</a:t>
            </a: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응원단장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치어리더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고수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기수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마스코트 등 응원인력 운영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클리퍼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막대풍선 등 응원도구 구입 및 제작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배포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치어리더 의상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치어리더 소품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응원피켓 등 응원소품 제작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선수별 응원 음향 등 응원관련 음원 제작 등 응원에 필요한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/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영상 및 음악 제작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운영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홈 및 어웨이 경기시 관중 입장 및 응원단 운영</a:t>
            </a:r>
          </a:p>
        </p:txBody>
      </p:sp>
      <p:sp>
        <p:nvSpPr>
          <p:cNvPr id="8201" name="TextBox 56"/>
          <p:cNvSpPr txBox="1">
            <a:spLocks noChangeArrowheads="1"/>
          </p:cNvSpPr>
          <p:nvPr/>
        </p:nvSpPr>
        <p:spPr bwMode="auto">
          <a:xfrm>
            <a:off x="1484313" y="7189788"/>
            <a:ext cx="40941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라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시설물</a:t>
            </a: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시스템 설치 및 운영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음향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전광판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카메라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경기장 내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 ·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외부 장치장식물 설치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복원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이설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/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유지보수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철거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각종 집기류 렌탈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티켓발권시스템의 설치 및 운영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방송사 중계시 관련 시설물 설치 등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57788" y="8772525"/>
            <a:ext cx="1636712" cy="336550"/>
          </a:xfrm>
          <a:noFill/>
        </p:spPr>
        <p:txBody>
          <a:bodyPr/>
          <a:lstStyle/>
          <a:p>
            <a:fld id="{CFCE1E94-FFF6-4460-9C91-1EE42934813B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5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9219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사 업 내 용</a:t>
            </a:r>
          </a:p>
        </p:txBody>
      </p:sp>
      <p:sp>
        <p:nvSpPr>
          <p:cNvPr id="6153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Ⅱ</a:t>
            </a:r>
          </a:p>
        </p:txBody>
      </p:sp>
      <p:grpSp>
        <p:nvGrpSpPr>
          <p:cNvPr id="9221" name="그룹 44"/>
          <p:cNvGrpSpPr>
            <a:grpSpLocks/>
          </p:cNvGrpSpPr>
          <p:nvPr/>
        </p:nvGrpSpPr>
        <p:grpSpPr bwMode="auto">
          <a:xfrm>
            <a:off x="376238" y="971550"/>
            <a:ext cx="6053137" cy="6048375"/>
            <a:chOff x="376239" y="4031998"/>
            <a:chExt cx="6053136" cy="1512054"/>
          </a:xfrm>
        </p:grpSpPr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1484314" y="4031998"/>
              <a:ext cx="4945061" cy="15120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 indent="-228600">
                <a:lnSpc>
                  <a:spcPct val="150000"/>
                </a:lnSpc>
                <a:defRPr/>
              </a:pP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376239" y="4031998"/>
              <a:ext cx="1036637" cy="15120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100" b="1" dirty="0">
                  <a:latin typeface="원신한 Light" pitchFamily="50" charset="-127"/>
                  <a:ea typeface="원신한 Light" pitchFamily="50" charset="-127"/>
                </a:rPr>
                <a:t>과 업 내 용</a:t>
              </a:r>
              <a:endParaRPr lang="en-US" altLang="ko-KR" sz="1100" b="1" dirty="0">
                <a:latin typeface="원신한 Light" pitchFamily="50" charset="-127"/>
                <a:ea typeface="원신한 Light" pitchFamily="50" charset="-127"/>
              </a:endParaRPr>
            </a:p>
            <a:p>
              <a:pPr algn="ctr">
                <a:defRPr/>
              </a:pPr>
              <a:r>
                <a:rPr lang="en-US" altLang="ko-KR" sz="1100" b="1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lang="ko-KR" altLang="en-US" sz="1100" b="1" dirty="0">
                  <a:latin typeface="원신한 Light" pitchFamily="50" charset="-127"/>
                  <a:ea typeface="원신한 Light" pitchFamily="50" charset="-127"/>
                </a:rPr>
                <a:t>세 부 내 용</a:t>
              </a:r>
              <a:r>
                <a:rPr lang="en-US" altLang="ko-KR" sz="1100" b="1" dirty="0">
                  <a:latin typeface="원신한 Light" pitchFamily="50" charset="-127"/>
                  <a:ea typeface="원신한 Light" pitchFamily="50" charset="-127"/>
                </a:rPr>
                <a:t>)</a:t>
              </a:r>
            </a:p>
          </p:txBody>
        </p:sp>
        <p:sp>
          <p:nvSpPr>
            <p:cNvPr id="9227" name="Rectangle 79"/>
            <p:cNvSpPr>
              <a:spLocks noChangeArrowheads="1"/>
            </p:cNvSpPr>
            <p:nvPr/>
          </p:nvSpPr>
          <p:spPr bwMode="auto">
            <a:xfrm flipV="1">
              <a:off x="404664" y="4045744"/>
              <a:ext cx="207963" cy="57641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en-US" altLang="ko-KR" sz="1300" b="1">
                  <a:solidFill>
                    <a:srgbClr val="FFFFFF"/>
                  </a:solidFill>
                  <a:latin typeface="원신한 Light" pitchFamily="50" charset="-127"/>
                  <a:ea typeface="원신한 Light" pitchFamily="50" charset="-127"/>
                </a:rPr>
                <a:t>4</a:t>
              </a:r>
            </a:p>
          </p:txBody>
        </p:sp>
      </p:grpSp>
      <p:sp>
        <p:nvSpPr>
          <p:cNvPr id="9222" name="TextBox 53"/>
          <p:cNvSpPr txBox="1">
            <a:spLocks noChangeArrowheads="1"/>
          </p:cNvSpPr>
          <p:nvPr/>
        </p:nvSpPr>
        <p:spPr bwMode="auto">
          <a:xfrm>
            <a:off x="1484313" y="984250"/>
            <a:ext cx="4724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마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홍보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 ·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마케팅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홍보 대행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지역 마케팅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광고활동 등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스폰서 유치 대행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구단에서 유치한 스폰서 제외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관중 및 서포터즈 유치전략 기획 및 유치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신한만의 독특한 응원문화 기획 및 실행</a:t>
            </a: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홍보 프로그램 기획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 ·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연출 및 진행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홍보영상물 제작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/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-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작전타임 상영용 홍보영상물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(30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초 내외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)</a:t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-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선수소개 영상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(2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분 내외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)</a:t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-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경기 하이라이트 영상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(2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분 내외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)</a:t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-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농구단 대외 홍보용 영상물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(5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분 내외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홍보물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동영상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 ·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사진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제작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 ·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 설치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배포 및 철거 포함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포스터 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·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경기일정표 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·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리플렛 제작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배포 등 구단 홍보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기타 광고 및 홍보와 관련되어 발주처에서 지정하는 사항 등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9223" name="TextBox 55"/>
          <p:cNvSpPr txBox="1">
            <a:spLocks noChangeArrowheads="1"/>
          </p:cNvSpPr>
          <p:nvPr/>
        </p:nvSpPr>
        <p:spPr bwMode="auto">
          <a:xfrm>
            <a:off x="1484313" y="4932363"/>
            <a:ext cx="46180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바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스폰서 부문</a:t>
            </a: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경기장 내 골대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현수막 등 장치장식물을 이용한 광고 유치</a:t>
            </a:r>
            <a:endParaRPr lang="en-US" altLang="ko-KR" sz="1200">
              <a:latin typeface="원신한 Light" pitchFamily="50" charset="-127"/>
              <a:ea typeface="원신한 Light" pitchFamily="50" charset="-127"/>
            </a:endParaRPr>
          </a:p>
          <a:p>
            <a:pPr marL="685800" lvl="1" indent="-228600">
              <a:lnSpc>
                <a:spcPct val="150000"/>
              </a:lnSpc>
              <a:buFontTx/>
              <a:buAutoNum type="arabicParenR"/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스폰서 유치를 통한 예산 절감 및 관중 만족도 향상 등</a:t>
            </a:r>
          </a:p>
        </p:txBody>
      </p:sp>
      <p:sp>
        <p:nvSpPr>
          <p:cNvPr id="9224" name="TextBox 56"/>
          <p:cNvSpPr txBox="1">
            <a:spLocks noChangeArrowheads="1"/>
          </p:cNvSpPr>
          <p:nvPr/>
        </p:nvSpPr>
        <p:spPr bwMode="auto">
          <a:xfrm>
            <a:off x="1484313" y="5940425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사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기타 사무기기 임대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인터넷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전화 설치 및 임대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사무용품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</a:t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다과 및 음료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난방유류 등 운영관련 물품 준비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영상기록물 제작</a:t>
            </a:r>
            <a:r>
              <a:rPr lang="en-US" altLang="ko-KR" sz="1200">
                <a:latin typeface="원신한 Light" pitchFamily="50" charset="-127"/>
                <a:ea typeface="원신한 Light" pitchFamily="50" charset="-127"/>
              </a:rPr>
              <a:t>,</a:t>
            </a:r>
            <a:br>
              <a:rPr lang="en-US" altLang="ko-KR" sz="1200">
                <a:latin typeface="원신한 Light" pitchFamily="50" charset="-127"/>
                <a:ea typeface="원신한 Light" pitchFamily="50" charset="-127"/>
              </a:rPr>
            </a:br>
            <a:r>
              <a:rPr lang="ko-KR" altLang="en-US" sz="1200">
                <a:latin typeface="원신한 Light" pitchFamily="50" charset="-127"/>
                <a:ea typeface="원신한 Light" pitchFamily="50" charset="-127"/>
              </a:rPr>
              <a:t>경기장 청소 등 용역 수행과 관련하여 발주처에서 지시하는 사항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765175" y="4067175"/>
            <a:ext cx="5759450" cy="41767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150000"/>
              </a:lnSpc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0243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57788" y="8772525"/>
            <a:ext cx="1636712" cy="336550"/>
          </a:xfrm>
          <a:noFill/>
        </p:spPr>
        <p:txBody>
          <a:bodyPr/>
          <a:lstStyle/>
          <a:p>
            <a:fld id="{7F6DF128-80BC-4C01-A9CE-D7F73DB2E855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6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0244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7172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  <p:sp>
        <p:nvSpPr>
          <p:cNvPr id="7275" name="Rectangle 42"/>
          <p:cNvSpPr>
            <a:spLocks noChangeArrowheads="1"/>
          </p:cNvSpPr>
          <p:nvPr/>
        </p:nvSpPr>
        <p:spPr bwMode="auto">
          <a:xfrm>
            <a:off x="404813" y="922338"/>
            <a:ext cx="252412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1</a:t>
            </a:r>
          </a:p>
        </p:txBody>
      </p:sp>
      <p:sp>
        <p:nvSpPr>
          <p:cNvPr id="10247" name="Text Box 44"/>
          <p:cNvSpPr txBox="1">
            <a:spLocks noChangeArrowheads="1"/>
          </p:cNvSpPr>
          <p:nvPr/>
        </p:nvSpPr>
        <p:spPr bwMode="auto">
          <a:xfrm>
            <a:off x="657225" y="879475"/>
            <a:ext cx="334803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입찰참가자격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grpSp>
        <p:nvGrpSpPr>
          <p:cNvPr id="10248" name="그룹 41"/>
          <p:cNvGrpSpPr>
            <a:grpSpLocks/>
          </p:cNvGrpSpPr>
          <p:nvPr/>
        </p:nvGrpSpPr>
        <p:grpSpPr bwMode="auto">
          <a:xfrm>
            <a:off x="765175" y="1335088"/>
            <a:ext cx="5616575" cy="409575"/>
            <a:chOff x="764704" y="1259632"/>
            <a:chExt cx="5616446" cy="410247"/>
          </a:xfrm>
        </p:grpSpPr>
        <p:cxnSp>
          <p:nvCxnSpPr>
            <p:cNvPr id="36" name="직선 연결선 35"/>
            <p:cNvCxnSpPr/>
            <p:nvPr/>
          </p:nvCxnSpPr>
          <p:spPr bwMode="auto">
            <a:xfrm>
              <a:off x="764704" y="1669879"/>
              <a:ext cx="561644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10260" name="TextBox 22"/>
            <p:cNvSpPr txBox="1">
              <a:spLocks noChangeArrowheads="1"/>
            </p:cNvSpPr>
            <p:nvPr/>
          </p:nvSpPr>
          <p:spPr bwMode="auto">
            <a:xfrm>
              <a:off x="764704" y="1259632"/>
              <a:ext cx="5080367" cy="350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최근 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3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년이내 프로스포츠 구단 이벤트 운영 대행 실적이 삼억원 이상인 업체</a:t>
              </a:r>
            </a:p>
          </p:txBody>
        </p:sp>
      </p:grpSp>
      <p:sp>
        <p:nvSpPr>
          <p:cNvPr id="50" name="Rectangle 42"/>
          <p:cNvSpPr>
            <a:spLocks noChangeArrowheads="1"/>
          </p:cNvSpPr>
          <p:nvPr/>
        </p:nvSpPr>
        <p:spPr bwMode="auto">
          <a:xfrm>
            <a:off x="404813" y="2598738"/>
            <a:ext cx="252412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2</a:t>
            </a:r>
          </a:p>
        </p:txBody>
      </p:sp>
      <p:sp>
        <p:nvSpPr>
          <p:cNvPr id="10250" name="Text Box 44"/>
          <p:cNvSpPr txBox="1">
            <a:spLocks noChangeArrowheads="1"/>
          </p:cNvSpPr>
          <p:nvPr/>
        </p:nvSpPr>
        <p:spPr bwMode="auto">
          <a:xfrm>
            <a:off x="657225" y="2555875"/>
            <a:ext cx="334803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선정방법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cxnSp>
        <p:nvCxnSpPr>
          <p:cNvPr id="53" name="직선 연결선 52"/>
          <p:cNvCxnSpPr/>
          <p:nvPr/>
        </p:nvCxnSpPr>
        <p:spPr bwMode="auto">
          <a:xfrm>
            <a:off x="765175" y="3348038"/>
            <a:ext cx="56165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grpSp>
        <p:nvGrpSpPr>
          <p:cNvPr id="10252" name="그룹 54"/>
          <p:cNvGrpSpPr>
            <a:grpSpLocks/>
          </p:cNvGrpSpPr>
          <p:nvPr/>
        </p:nvGrpSpPr>
        <p:grpSpPr bwMode="auto">
          <a:xfrm>
            <a:off x="765175" y="3492500"/>
            <a:ext cx="5616575" cy="431800"/>
            <a:chOff x="764704" y="1259632"/>
            <a:chExt cx="5616624" cy="431662"/>
          </a:xfrm>
        </p:grpSpPr>
        <p:cxnSp>
          <p:nvCxnSpPr>
            <p:cNvPr id="56" name="직선 연결선 55"/>
            <p:cNvCxnSpPr/>
            <p:nvPr/>
          </p:nvCxnSpPr>
          <p:spPr bwMode="auto">
            <a:xfrm>
              <a:off x="764704" y="1691294"/>
              <a:ext cx="56166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10258" name="TextBox 22"/>
            <p:cNvSpPr txBox="1">
              <a:spLocks noChangeArrowheads="1"/>
            </p:cNvSpPr>
            <p:nvPr/>
          </p:nvSpPr>
          <p:spPr bwMode="auto">
            <a:xfrm>
              <a:off x="764704" y="1259632"/>
              <a:ext cx="885434" cy="349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나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선정절차</a:t>
              </a:r>
            </a:p>
          </p:txBody>
        </p:sp>
      </p:grpSp>
      <p:sp>
        <p:nvSpPr>
          <p:cNvPr id="10253" name="TextBox 22"/>
          <p:cNvSpPr txBox="1">
            <a:spLocks noChangeArrowheads="1"/>
          </p:cNvSpPr>
          <p:nvPr/>
        </p:nvSpPr>
        <p:spPr bwMode="auto">
          <a:xfrm>
            <a:off x="765175" y="4138613"/>
            <a:ext cx="54657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기술능력평가 점수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(80%),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입찰가격평가 점수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(20%)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를 합산하여 종합평가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기술능력평가 점수가 배점한도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(80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의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85%(68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이상인자를 협상 적격자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로 인정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3)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협상순서는 협상적격자의 기술능력 평가점수와 입찰가격 평가점수를 합산하여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고득점 순에 따라 협상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합산점수가 동일한 응찰업체가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개 이상일 경우 기술능력평가가 높은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업체가 우선순위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기술능력 평가점수도 동일한 경우 기술능력의 세부평가항목 중 배점이 큰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항목에서 높은 점수를 얻은 업체가 우선순위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</a:p>
        </p:txBody>
      </p:sp>
      <p:sp>
        <p:nvSpPr>
          <p:cNvPr id="10254" name="TextBox 22"/>
          <p:cNvSpPr txBox="1">
            <a:spLocks noChangeArrowheads="1"/>
          </p:cNvSpPr>
          <p:nvPr/>
        </p:nvSpPr>
        <p:spPr bwMode="auto">
          <a:xfrm>
            <a:off x="765175" y="2916238"/>
            <a:ext cx="33147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 방법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제한 경쟁을 통한 협상에 의한 계약</a:t>
            </a:r>
          </a:p>
        </p:txBody>
      </p:sp>
      <p:sp>
        <p:nvSpPr>
          <p:cNvPr id="10255" name="TextBox 22"/>
          <p:cNvSpPr txBox="1">
            <a:spLocks noChangeArrowheads="1"/>
          </p:cNvSpPr>
          <p:nvPr/>
        </p:nvSpPr>
        <p:spPr bwMode="auto">
          <a:xfrm>
            <a:off x="765175" y="6659563"/>
            <a:ext cx="51974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4)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응찰업체는 평가절차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평가기준 및 평가결과에 대해 일체 이의를 제기할 수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없으며 세부적인 평가결과는 공개하지 않음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기술제안서의 내용 평가는 기술평가위원회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총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5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명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에서 평가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  ※ &lt;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별첨 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1&gt;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제안서 평가기준 참조</a:t>
            </a:r>
          </a:p>
        </p:txBody>
      </p:sp>
      <p:sp>
        <p:nvSpPr>
          <p:cNvPr id="10256" name="TextBox 22"/>
          <p:cNvSpPr txBox="1">
            <a:spLocks noChangeArrowheads="1"/>
          </p:cNvSpPr>
          <p:nvPr/>
        </p:nvSpPr>
        <p:spPr bwMode="auto">
          <a:xfrm>
            <a:off x="765175" y="7785100"/>
            <a:ext cx="4889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5) 2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차 프리젠테이션 심사의 경우 발표시간은 업체당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분으로 제한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endParaRPr kumimoji="0"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B6380E-DA9F-4D9B-B10A-1A2E3EF2CE33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7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404813" y="750888"/>
            <a:ext cx="252412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3</a:t>
            </a:r>
          </a:p>
        </p:txBody>
      </p:sp>
      <p:sp>
        <p:nvSpPr>
          <p:cNvPr id="11268" name="Text Box 44"/>
          <p:cNvSpPr txBox="1">
            <a:spLocks noChangeArrowheads="1"/>
          </p:cNvSpPr>
          <p:nvPr/>
        </p:nvSpPr>
        <p:spPr bwMode="auto">
          <a:xfrm>
            <a:off x="657225" y="708025"/>
            <a:ext cx="334803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입찰참가 신청 및 제안서 제출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1269" name="TextBox 22"/>
          <p:cNvSpPr txBox="1">
            <a:spLocks noChangeArrowheads="1"/>
          </p:cNvSpPr>
          <p:nvPr/>
        </p:nvSpPr>
        <p:spPr bwMode="auto">
          <a:xfrm>
            <a:off x="765175" y="966788"/>
            <a:ext cx="5532438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규격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제안서의 형식 및 사용프로그램 등에 대한 어떠한 제한도 없으며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용지 하단부에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페이지 번호 표기 및 컬러사용 가능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※ &lt;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별첨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2&gt; “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필수 포함 사항 및 양식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을 참고하여 작성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제출서류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제출장소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신한은행 에스버드 농구단 사무국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당행에서 요구하는 사항 위주로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&lt;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별첨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2&gt; “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필수 포함 사항 및 양식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따라 간단 명료하게 작성하여 제출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모든 서류를 마감일시까지 제출되어야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미 제출시 제안 의사가 없는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것으로 간주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1270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765175" y="3646488"/>
            <a:ext cx="974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3)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구비서류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1125538" y="3995738"/>
          <a:ext cx="5472608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46"/>
                <a:gridCol w="444596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   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   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입찰등록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서      류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latinLnBrk="1">
                        <a:buAutoNum type="arabicPeriod"/>
                      </a:pP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입찰참가신청서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최근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년간 실적증명자료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사업실적 증명서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회사소개서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입찰보증보험증권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 *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입찰금액의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분의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이상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신한은행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피보험자명의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 *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보증기간 개시일은 입찰일 이전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종료일은 입찰일로부터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  30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일 이상일 것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법인 인감증명서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사용인감계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및 법인 등기부등본 각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사업자등록증 사본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대표자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원본대조필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재직증명서 및 위임장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대리인 제출시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확약서 및 청렴계약 및 이행 확인서 각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국세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지방세 납세증명서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4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대보험료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완납증명서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해당시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각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제 안 서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서     류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1. 2019-20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시즌 이벤트 운영 제안서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가격제안서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-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세부내역 및 금액산출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근거표를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포함 별도 밀봉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-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별지서식 세부금액산출 </a:t>
                      </a:r>
                      <a:r>
                        <a:rPr lang="ko-KR" altLang="en-US" sz="11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근거표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참고 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8" name="TextBox 22"/>
          <p:cNvSpPr txBox="1">
            <a:spLocks noChangeArrowheads="1"/>
          </p:cNvSpPr>
          <p:nvPr/>
        </p:nvSpPr>
        <p:spPr bwMode="auto">
          <a:xfrm>
            <a:off x="925946" y="8277225"/>
            <a:ext cx="4387987" cy="8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  ※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상기 모든 제출 서류 및 자료는 등기 및 인편에 의해서만 제출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ts val="18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4)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제안관련 문의처 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신한은행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에스버드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여자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농구단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사무국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</a:p>
          <a:p>
            <a:pPr>
              <a:lnSpc>
                <a:spcPts val="18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                               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김태경 사무국장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(032) 773-4406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56A177-D6F8-4BFF-A5ED-576602D23169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8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404813" y="987425"/>
            <a:ext cx="252412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4</a:t>
            </a:r>
          </a:p>
        </p:txBody>
      </p:sp>
      <p:sp>
        <p:nvSpPr>
          <p:cNvPr id="12292" name="Text Box 44"/>
          <p:cNvSpPr txBox="1">
            <a:spLocks noChangeArrowheads="1"/>
          </p:cNvSpPr>
          <p:nvPr/>
        </p:nvSpPr>
        <p:spPr bwMode="auto">
          <a:xfrm>
            <a:off x="657225" y="944563"/>
            <a:ext cx="3348038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유의사항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2293" name="TextBox 22"/>
          <p:cNvSpPr txBox="1">
            <a:spLocks noChangeArrowheads="1"/>
          </p:cNvSpPr>
          <p:nvPr/>
        </p:nvSpPr>
        <p:spPr bwMode="auto">
          <a:xfrm>
            <a:off x="765175" y="1331913"/>
            <a:ext cx="569118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제안요구는 최소한의 사항만 규정한 것이므로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위법성이 없도록 대행사에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필요한 구체적 사항을 완비하여 누락에 따른 문제가 발생되지 않도록 제안하여야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제출된 제안서에 허위사실이 발견되면 자격이 상실되며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당행은 손해배상을 청구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할 수 있고 이때 제반 비용은 제안사 부담으로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필요시 제안서에 대하여 추가제안 또는 추가자료를 요청할 수 있으며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이에 따라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제출된 자료는 제안서와 동일한 효력을 가짐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및 계약서 내용에 대한 해석상 이견이 있을시 상호 협의하여 조정하며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이해가 상충되는 경우 당행의 해석에 따름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제안서의 내용은 명확한 용어를 사용하여 표현하여야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예를 들어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“~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사용 가능하다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”, “~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할 수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”, “~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고려하고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등과 같이 모호한 표현은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 평가 시 불가능한 것으로 간주하며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계량화가 가능한 것은 계량화하여야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바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제안서에 제시된 내용은 계약서에 명시하지 않더라도 계약서와 동일한 효력을 지님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계약서에 명시된 경우에는 계약서의 내용이 우선함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04813" y="5046663"/>
            <a:ext cx="252412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5</a:t>
            </a:r>
          </a:p>
        </p:txBody>
      </p:sp>
      <p:sp>
        <p:nvSpPr>
          <p:cNvPr id="12295" name="Text Box 44"/>
          <p:cNvSpPr txBox="1">
            <a:spLocks noChangeArrowheads="1"/>
          </p:cNvSpPr>
          <p:nvPr/>
        </p:nvSpPr>
        <p:spPr bwMode="auto">
          <a:xfrm>
            <a:off x="657225" y="5003800"/>
            <a:ext cx="334803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기타사항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2296" name="TextBox 22"/>
          <p:cNvSpPr txBox="1">
            <a:spLocks noChangeArrowheads="1"/>
          </p:cNvSpPr>
          <p:nvPr/>
        </p:nvSpPr>
        <p:spPr bwMode="auto">
          <a:xfrm>
            <a:off x="765175" y="5470525"/>
            <a:ext cx="5557838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제안업체는 용역을 이행함에 있어 발생하는 저작권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지적재산권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초상권 또는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사용권 등의 문제에 대하여 일체의 책임을 부담함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제안 수행에 사용된 모든 결과물의 소유권은 당행에 있으며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당행에서 이를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요구할 시에는 지체 없이 제출할 의무가 있음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제안업체는 용역 수행시 취득한 당행의 사업내용을 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3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자에게 누설하여서는 아니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당행이 요구하는 보안사항을 준수할 의무가 있음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제출된 제안서 및 관련 자료는 일체 반환하지 않으며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 제안을 위해 소요되는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제반비용은 업체가 부담함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제안서의 용역범위 및 세부추진내용이 당초 계획과 달리 당행의 여건 및 특성에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부합되지 않을 경우에는 상호합의하에 현실에 맞게 적절히 수정하여 추진가능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</p:txBody>
      </p:sp>
      <p:sp>
        <p:nvSpPr>
          <p:cNvPr id="12297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  <p:sp>
        <p:nvSpPr>
          <p:cNvPr id="12299" name="TextBox 22"/>
          <p:cNvSpPr txBox="1">
            <a:spLocks noChangeArrowheads="1"/>
          </p:cNvSpPr>
          <p:nvPr/>
        </p:nvSpPr>
        <p:spPr bwMode="auto">
          <a:xfrm>
            <a:off x="765175" y="8243888"/>
            <a:ext cx="55181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사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 제안서에는 제안금액을 절대로 표기하지 말고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표기시 탈락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가격제안에서만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금액 및 항목별 구체적인 세부 산출금액을 표기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3148A0-DF7F-4AF8-B867-3BD0FE430F68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404813" y="987425"/>
            <a:ext cx="252412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6</a:t>
            </a:r>
          </a:p>
        </p:txBody>
      </p:sp>
      <p:sp>
        <p:nvSpPr>
          <p:cNvPr id="13316" name="Text Box 44"/>
          <p:cNvSpPr txBox="1">
            <a:spLocks noChangeArrowheads="1"/>
          </p:cNvSpPr>
          <p:nvPr/>
        </p:nvSpPr>
        <p:spPr bwMode="auto">
          <a:xfrm>
            <a:off x="657225" y="944563"/>
            <a:ext cx="3348038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 유의사항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3317" name="TextBox 22"/>
          <p:cNvSpPr txBox="1">
            <a:spLocks noChangeArrowheads="1"/>
          </p:cNvSpPr>
          <p:nvPr/>
        </p:nvSpPr>
        <p:spPr bwMode="auto">
          <a:xfrm>
            <a:off x="692150" y="1331913"/>
            <a:ext cx="6618288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입찰은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인 이상의 유효한 입찰로써 성립한다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입찰서는 당행의 소정양식으로 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입찰서는 봉함으로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봉투에는 상호 및 입찰건명을 기재하고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봉투의 연결부분은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 간인한다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입찰금액은 입찰서의 금액을 기준으로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부가가치세를 포함한 총액으로 기재한다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입찰자는 일단 제출된 입찰서를 교환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변경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또는 취소하지 못한다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바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입찰서의 금액은 한글과 숫자로 병기하여야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한글과 숫자가 다를 경우에는 한글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금액을 입찰금액으로 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사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 실시 후 우리은행의 부득이 한 사정으로 사업시행을 하지 못할 경우에는 입찰에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관한 모든 사항은 취소 또는 무효로 할 수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04813" y="4686300"/>
            <a:ext cx="252412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7</a:t>
            </a:r>
          </a:p>
        </p:txBody>
      </p:sp>
      <p:sp>
        <p:nvSpPr>
          <p:cNvPr id="13319" name="Text Box 44"/>
          <p:cNvSpPr txBox="1">
            <a:spLocks noChangeArrowheads="1"/>
          </p:cNvSpPr>
          <p:nvPr/>
        </p:nvSpPr>
        <p:spPr bwMode="auto">
          <a:xfrm>
            <a:off x="657225" y="4643438"/>
            <a:ext cx="3348038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입찰무효 사유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3320" name="TextBox 22"/>
          <p:cNvSpPr txBox="1">
            <a:spLocks noChangeArrowheads="1"/>
          </p:cNvSpPr>
          <p:nvPr/>
        </p:nvSpPr>
        <p:spPr bwMode="auto">
          <a:xfrm>
            <a:off x="765175" y="5110163"/>
            <a:ext cx="5272088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다음 각호에 해당하는 경우 그 입찰자는 무효로 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가.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입찰참가자격이 없는 자가 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나. 입찰보증금의 납부일시까지 소정의 입찰보증금을 납부하지 아니하고 한 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다. 입찰서가 그 도착일시까지 소정의 입찰장소에 도착하지 아니한 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라.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동일사항에 동일인이 </a:t>
            </a: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2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통 이상의 입찰서를 제출한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마.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신고된 사용인감과 입찰서에 날인한 인감이 상이한 </a:t>
            </a: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바.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담합 또는 경쟁참가자의 방해로 인한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사.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대리참석자와 위임장에 개재된 자가 상이한 </a:t>
            </a: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아.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정해진 양식에 의한 입찰서를 사용하지 아니한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자.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입찰금액을 정정한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3321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FA0138FD3C3744448FBDAC76CB8439E0" ma:contentTypeVersion="0" ma:contentTypeDescription="새 문서를 만듭니다." ma:contentTypeScope="" ma:versionID="56088d7373bbbaa2c4b4b43f7fca59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509c16e2068e4d5d0612c501c1975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7197DB-32DA-47A6-84F7-DD398B92623A}"/>
</file>

<file path=customXml/itemProps2.xml><?xml version="1.0" encoding="utf-8"?>
<ds:datastoreItem xmlns:ds="http://schemas.openxmlformats.org/officeDocument/2006/customXml" ds:itemID="{4D587A81-1A84-4217-9D8A-AD2EDD9E7610}"/>
</file>

<file path=customXml/itemProps3.xml><?xml version="1.0" encoding="utf-8"?>
<ds:datastoreItem xmlns:ds="http://schemas.openxmlformats.org/officeDocument/2006/customXml" ds:itemID="{08E51B11-1F1A-433E-AB70-19D358DD421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34460</TotalTime>
  <Words>3688</Words>
  <Application>Microsoft Office PowerPoint</Application>
  <PresentationFormat>화면 슬라이드 쇼(4:3)</PresentationFormat>
  <Paragraphs>850</Paragraphs>
  <Slides>19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2" baseType="lpstr">
      <vt:lpstr>1_기본 디자인</vt:lpstr>
      <vt:lpstr>기본 디자인</vt:lpstr>
      <vt:lpstr>비트맵 이미지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SHINHAN FINANCE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shinhan</cp:lastModifiedBy>
  <cp:revision>2770</cp:revision>
  <dcterms:created xsi:type="dcterms:W3CDTF">2011-01-11T07:49:28Z</dcterms:created>
  <dcterms:modified xsi:type="dcterms:W3CDTF">2019-07-11T08:48:34Z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0x010100FA0138FD3C3744448FBDAC76CB8439E0</vt:lpwstr>
  </property>
</Properties>
</file>